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6096" y="877570"/>
            <a:ext cx="7391806" cy="1337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Relationship Id="rId4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7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Relationship Id="rId4" Type="http://schemas.openxmlformats.org/officeDocument/2006/relationships/image" Target="../media/image8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8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Relationship Id="rId4" Type="http://schemas.openxmlformats.org/officeDocument/2006/relationships/image" Target="../media/image9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Relationship Id="rId4" Type="http://schemas.openxmlformats.org/officeDocument/2006/relationships/image" Target="../media/image11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jpg"/><Relationship Id="rId4" Type="http://schemas.openxmlformats.org/officeDocument/2006/relationships/image" Target="../media/image11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jpg"/><Relationship Id="rId6" Type="http://schemas.openxmlformats.org/officeDocument/2006/relationships/image" Target="../media/image14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hyperlink" Target="http://www.baidu.com/" TargetMode="External"/><Relationship Id="rId4" Type="http://schemas.openxmlformats.org/officeDocument/2006/relationships/hyperlink" Target="http://www.w3school.com.cn/" TargetMode="External"/><Relationship Id="rId5" Type="http://schemas.openxmlformats.org/officeDocument/2006/relationships/image" Target="../media/image15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2657094" y="2247264"/>
            <a:ext cx="383159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3600" spc="-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3600" spc="-5">
                <a:solidFill>
                  <a:srgbClr val="252525"/>
                </a:solidFill>
              </a:rPr>
              <a:t>标签（下）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53643" y="100653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68927" y="1186433"/>
            <a:ext cx="4637659" cy="2465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7542" y="1052067"/>
            <a:ext cx="3225165" cy="275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3081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案例分析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050" b="1">
                <a:latin typeface="微软雅黑"/>
                <a:cs typeface="微软雅黑"/>
              </a:rPr>
              <a:t>先制作表格的结构</a:t>
            </a:r>
            <a:r>
              <a:rPr dirty="0" sz="1050" b="1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1.   </a:t>
            </a:r>
            <a:r>
              <a:rPr dirty="0" sz="1050" spc="5">
                <a:latin typeface="微软雅黑"/>
                <a:cs typeface="微软雅黑"/>
              </a:rPr>
              <a:t>第一行里面是 </a:t>
            </a:r>
            <a:r>
              <a:rPr dirty="0" sz="1050">
                <a:latin typeface="微软雅黑"/>
                <a:cs typeface="微软雅黑"/>
              </a:rPr>
              <a:t>th</a:t>
            </a:r>
            <a:r>
              <a:rPr dirty="0" sz="1050" spc="-14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表头单元格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  </a:t>
            </a:r>
            <a:r>
              <a:rPr dirty="0" sz="1050">
                <a:latin typeface="微软雅黑"/>
                <a:cs typeface="微软雅黑"/>
              </a:rPr>
              <a:t>第二行开始里面是 </a:t>
            </a:r>
            <a:r>
              <a:rPr dirty="0" sz="1050">
                <a:latin typeface="微软雅黑"/>
                <a:cs typeface="微软雅黑"/>
              </a:rPr>
              <a:t>td</a:t>
            </a:r>
            <a:r>
              <a:rPr dirty="0" sz="1050" spc="-10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普通单元格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3. </a:t>
            </a:r>
            <a:r>
              <a:rPr dirty="0" sz="1050" spc="204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单元格里面可以放任何元素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>
                <a:latin typeface="微软雅黑"/>
                <a:cs typeface="微软雅黑"/>
              </a:rPr>
              <a:t>文字链接图片等都可以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latin typeface="微软雅黑"/>
                <a:cs typeface="微软雅黑"/>
              </a:rPr>
              <a:t>后书写表格属性</a:t>
            </a:r>
            <a:r>
              <a:rPr dirty="0" sz="1050" b="1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1.   </a:t>
            </a:r>
            <a:r>
              <a:rPr dirty="0" sz="1050">
                <a:latin typeface="微软雅黑"/>
                <a:cs typeface="微软雅黑"/>
              </a:rPr>
              <a:t>用到宽度高度边框</a:t>
            </a:r>
            <a:r>
              <a:rPr dirty="0" sz="1050">
                <a:latin typeface="微软雅黑"/>
                <a:cs typeface="微软雅黑"/>
              </a:rPr>
              <a:t>cellpadding </a:t>
            </a:r>
            <a:r>
              <a:rPr dirty="0" sz="1050" spc="5">
                <a:latin typeface="微软雅黑"/>
                <a:cs typeface="微软雅黑"/>
              </a:rPr>
              <a:t>和</a:t>
            </a:r>
            <a:r>
              <a:rPr dirty="0" sz="1050" spc="-15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cellspacing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  </a:t>
            </a:r>
            <a:r>
              <a:rPr dirty="0" sz="1050">
                <a:latin typeface="微软雅黑"/>
                <a:cs typeface="微软雅黑"/>
              </a:rPr>
              <a:t>表格浏览器中对齐</a:t>
            </a:r>
            <a:r>
              <a:rPr dirty="0" sz="1050" spc="-100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align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28496"/>
            <a:ext cx="6651625" cy="755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因为表格可能很长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为了更好的表示表格的语义，可以将表格分割成</a:t>
            </a:r>
            <a:r>
              <a:rPr dirty="0" sz="1050" spc="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表格头部和表格主体两大部分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79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在表格标签中，分别用：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&lt;thead&gt;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</a:t>
            </a:r>
            <a:r>
              <a:rPr dirty="0" sz="1050" spc="-6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表格的头部区域、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&lt;tbody&gt;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表格的主体区域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这样可以更好的分清表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格结构。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4870" y="2284641"/>
            <a:ext cx="4063364" cy="266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33219" y="2283053"/>
            <a:ext cx="4066540" cy="2665095"/>
          </a:xfrm>
          <a:custGeom>
            <a:avLst/>
            <a:gdLst/>
            <a:ahLst/>
            <a:cxnLst/>
            <a:rect l="l" t="t" r="r" b="b"/>
            <a:pathLst>
              <a:path w="4066540" h="2665095">
                <a:moveTo>
                  <a:pt x="0" y="2665095"/>
                </a:moveTo>
                <a:lnTo>
                  <a:pt x="4066539" y="2665095"/>
                </a:lnTo>
                <a:lnTo>
                  <a:pt x="4066539" y="0"/>
                </a:lnTo>
                <a:lnTo>
                  <a:pt x="0" y="0"/>
                </a:lnTo>
                <a:lnTo>
                  <a:pt x="0" y="2665095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表格结构标签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7796" y="1434846"/>
            <a:ext cx="625221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&lt;thead&gt;&lt;/thead&gt;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：用于定义表格的头部。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&lt;thead&gt;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内部必须拥有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&lt;tr&gt;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标签。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一般是位于第一行。</a:t>
            </a:r>
            <a:endParaRPr sz="1050">
              <a:latin typeface="微软雅黑"/>
              <a:cs typeface="微软雅黑"/>
            </a:endParaRPr>
          </a:p>
          <a:p>
            <a:pPr marL="12700" marR="2040889">
              <a:lnSpc>
                <a:spcPct val="2133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&lt;tbody&gt;&lt;/tbody&gt;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：用于定义表格的主体，主要用于放数据本体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以上标签都是放在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&lt;table&gt;&lt;/table&gt;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标签中。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表格结构标签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5274310" cy="1669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合并单元格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99"/>
              </a:lnSpc>
              <a:spcBef>
                <a:spcPts val="11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特殊情况下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可以把多个单元格合并为一个单元格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这里同学们会最简单的合并单元格即可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合并单元格方式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目标单元格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合并单元格的步骤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8683" y="2871660"/>
            <a:ext cx="5695949" cy="1771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1584960" cy="821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合并单元格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合并单元格方式：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878076"/>
            <a:ext cx="269557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跨行合并：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rowspan="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合并单元格的个数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跨列合并：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colspan="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合并单元格的个数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9404" y="3282822"/>
            <a:ext cx="1054100" cy="96520"/>
          </a:xfrm>
          <a:custGeom>
            <a:avLst/>
            <a:gdLst/>
            <a:ahLst/>
            <a:cxnLst/>
            <a:rect l="l" t="t" r="r" b="b"/>
            <a:pathLst>
              <a:path w="1054100" h="96520">
                <a:moveTo>
                  <a:pt x="81915" y="0"/>
                </a:moveTo>
                <a:lnTo>
                  <a:pt x="80391" y="1015"/>
                </a:lnTo>
                <a:lnTo>
                  <a:pt x="0" y="48894"/>
                </a:lnTo>
                <a:lnTo>
                  <a:pt x="81280" y="95376"/>
                </a:lnTo>
                <a:lnTo>
                  <a:pt x="82804" y="96265"/>
                </a:lnTo>
                <a:lnTo>
                  <a:pt x="84709" y="95631"/>
                </a:lnTo>
                <a:lnTo>
                  <a:pt x="86487" y="92582"/>
                </a:lnTo>
                <a:lnTo>
                  <a:pt x="85979" y="90677"/>
                </a:lnTo>
                <a:lnTo>
                  <a:pt x="84455" y="89788"/>
                </a:lnTo>
                <a:lnTo>
                  <a:pt x="18337" y="52069"/>
                </a:lnTo>
                <a:lnTo>
                  <a:pt x="6223" y="52069"/>
                </a:lnTo>
                <a:lnTo>
                  <a:pt x="6223" y="45719"/>
                </a:lnTo>
                <a:lnTo>
                  <a:pt x="17847" y="45604"/>
                </a:lnTo>
                <a:lnTo>
                  <a:pt x="83566" y="6350"/>
                </a:lnTo>
                <a:lnTo>
                  <a:pt x="85090" y="5460"/>
                </a:lnTo>
                <a:lnTo>
                  <a:pt x="85598" y="3556"/>
                </a:lnTo>
                <a:lnTo>
                  <a:pt x="83820" y="507"/>
                </a:lnTo>
                <a:lnTo>
                  <a:pt x="81915" y="0"/>
                </a:lnTo>
                <a:close/>
              </a:path>
              <a:path w="1054100" h="96520">
                <a:moveTo>
                  <a:pt x="17847" y="45604"/>
                </a:moveTo>
                <a:lnTo>
                  <a:pt x="6223" y="45719"/>
                </a:lnTo>
                <a:lnTo>
                  <a:pt x="6223" y="52069"/>
                </a:lnTo>
                <a:lnTo>
                  <a:pt x="18129" y="51951"/>
                </a:lnTo>
                <a:lnTo>
                  <a:pt x="17446" y="51562"/>
                </a:lnTo>
                <a:lnTo>
                  <a:pt x="7874" y="51562"/>
                </a:lnTo>
                <a:lnTo>
                  <a:pt x="7874" y="46100"/>
                </a:lnTo>
                <a:lnTo>
                  <a:pt x="17016" y="46100"/>
                </a:lnTo>
                <a:lnTo>
                  <a:pt x="17847" y="45604"/>
                </a:lnTo>
                <a:close/>
              </a:path>
              <a:path w="1054100" h="96520">
                <a:moveTo>
                  <a:pt x="18129" y="51951"/>
                </a:moveTo>
                <a:lnTo>
                  <a:pt x="6223" y="52069"/>
                </a:lnTo>
                <a:lnTo>
                  <a:pt x="18337" y="52069"/>
                </a:lnTo>
                <a:lnTo>
                  <a:pt x="18129" y="51951"/>
                </a:lnTo>
                <a:close/>
              </a:path>
              <a:path w="1054100" h="96520">
                <a:moveTo>
                  <a:pt x="1053973" y="35306"/>
                </a:moveTo>
                <a:lnTo>
                  <a:pt x="17847" y="45604"/>
                </a:lnTo>
                <a:lnTo>
                  <a:pt x="12550" y="48768"/>
                </a:lnTo>
                <a:lnTo>
                  <a:pt x="18129" y="51951"/>
                </a:lnTo>
                <a:lnTo>
                  <a:pt x="1053973" y="41656"/>
                </a:lnTo>
                <a:lnTo>
                  <a:pt x="1053973" y="35306"/>
                </a:lnTo>
                <a:close/>
              </a:path>
              <a:path w="1054100" h="96520">
                <a:moveTo>
                  <a:pt x="7874" y="46100"/>
                </a:moveTo>
                <a:lnTo>
                  <a:pt x="7874" y="51562"/>
                </a:lnTo>
                <a:lnTo>
                  <a:pt x="12550" y="48768"/>
                </a:lnTo>
                <a:lnTo>
                  <a:pt x="7874" y="46100"/>
                </a:lnTo>
                <a:close/>
              </a:path>
              <a:path w="1054100" h="96520">
                <a:moveTo>
                  <a:pt x="12550" y="48768"/>
                </a:moveTo>
                <a:lnTo>
                  <a:pt x="7874" y="51562"/>
                </a:lnTo>
                <a:lnTo>
                  <a:pt x="17446" y="51562"/>
                </a:lnTo>
                <a:lnTo>
                  <a:pt x="12550" y="48768"/>
                </a:lnTo>
                <a:close/>
              </a:path>
              <a:path w="1054100" h="96520">
                <a:moveTo>
                  <a:pt x="17016" y="46100"/>
                </a:moveTo>
                <a:lnTo>
                  <a:pt x="7874" y="46100"/>
                </a:lnTo>
                <a:lnTo>
                  <a:pt x="12550" y="48768"/>
                </a:lnTo>
                <a:lnTo>
                  <a:pt x="17016" y="46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53378" y="3090049"/>
            <a:ext cx="1370330" cy="473075"/>
          </a:xfrm>
          <a:custGeom>
            <a:avLst/>
            <a:gdLst/>
            <a:ahLst/>
            <a:cxnLst/>
            <a:rect l="l" t="t" r="r" b="b"/>
            <a:pathLst>
              <a:path w="1370329" h="473075">
                <a:moveTo>
                  <a:pt x="0" y="473062"/>
                </a:moveTo>
                <a:lnTo>
                  <a:pt x="1369822" y="473062"/>
                </a:lnTo>
                <a:lnTo>
                  <a:pt x="1369822" y="0"/>
                </a:lnTo>
                <a:lnTo>
                  <a:pt x="0" y="0"/>
                </a:lnTo>
                <a:lnTo>
                  <a:pt x="0" y="47306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3378" y="3090049"/>
            <a:ext cx="1370330" cy="473075"/>
          </a:xfrm>
          <a:custGeom>
            <a:avLst/>
            <a:gdLst/>
            <a:ahLst/>
            <a:cxnLst/>
            <a:rect l="l" t="t" r="r" b="b"/>
            <a:pathLst>
              <a:path w="1370329" h="473075">
                <a:moveTo>
                  <a:pt x="0" y="473062"/>
                </a:moveTo>
                <a:lnTo>
                  <a:pt x="1369822" y="473062"/>
                </a:lnTo>
                <a:lnTo>
                  <a:pt x="1369822" y="0"/>
                </a:lnTo>
                <a:lnTo>
                  <a:pt x="0" y="0"/>
                </a:lnTo>
                <a:lnTo>
                  <a:pt x="0" y="473062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53378" y="3090049"/>
            <a:ext cx="1370330" cy="47307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21285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95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跨列合并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43050" y="4029938"/>
            <a:ext cx="664210" cy="96520"/>
          </a:xfrm>
          <a:custGeom>
            <a:avLst/>
            <a:gdLst/>
            <a:ahLst/>
            <a:cxnLst/>
            <a:rect l="l" t="t" r="r" b="b"/>
            <a:pathLst>
              <a:path w="664210" h="96520">
                <a:moveTo>
                  <a:pt x="651505" y="48069"/>
                </a:moveTo>
                <a:lnTo>
                  <a:pt x="578485" y="90665"/>
                </a:lnTo>
                <a:lnTo>
                  <a:pt x="577976" y="92608"/>
                </a:lnTo>
                <a:lnTo>
                  <a:pt x="579755" y="95643"/>
                </a:lnTo>
                <a:lnTo>
                  <a:pt x="581660" y="96151"/>
                </a:lnTo>
                <a:lnTo>
                  <a:pt x="658640" y="51244"/>
                </a:lnTo>
                <a:lnTo>
                  <a:pt x="657860" y="51244"/>
                </a:lnTo>
                <a:lnTo>
                  <a:pt x="657860" y="50812"/>
                </a:lnTo>
                <a:lnTo>
                  <a:pt x="656208" y="50812"/>
                </a:lnTo>
                <a:lnTo>
                  <a:pt x="651505" y="48069"/>
                </a:lnTo>
                <a:close/>
              </a:path>
              <a:path w="664210" h="96520">
                <a:moveTo>
                  <a:pt x="646060" y="44894"/>
                </a:moveTo>
                <a:lnTo>
                  <a:pt x="0" y="44894"/>
                </a:lnTo>
                <a:lnTo>
                  <a:pt x="0" y="51244"/>
                </a:lnTo>
                <a:lnTo>
                  <a:pt x="646063" y="51244"/>
                </a:lnTo>
                <a:lnTo>
                  <a:pt x="651505" y="48069"/>
                </a:lnTo>
                <a:lnTo>
                  <a:pt x="646060" y="44894"/>
                </a:lnTo>
                <a:close/>
              </a:path>
              <a:path w="664210" h="96520">
                <a:moveTo>
                  <a:pt x="658640" y="44894"/>
                </a:moveTo>
                <a:lnTo>
                  <a:pt x="657860" y="44894"/>
                </a:lnTo>
                <a:lnTo>
                  <a:pt x="657860" y="51244"/>
                </a:lnTo>
                <a:lnTo>
                  <a:pt x="658640" y="51244"/>
                </a:lnTo>
                <a:lnTo>
                  <a:pt x="664082" y="48069"/>
                </a:lnTo>
                <a:lnTo>
                  <a:pt x="658640" y="44894"/>
                </a:lnTo>
                <a:close/>
              </a:path>
              <a:path w="664210" h="96520">
                <a:moveTo>
                  <a:pt x="656208" y="45326"/>
                </a:moveTo>
                <a:lnTo>
                  <a:pt x="651505" y="48069"/>
                </a:lnTo>
                <a:lnTo>
                  <a:pt x="656208" y="50812"/>
                </a:lnTo>
                <a:lnTo>
                  <a:pt x="656208" y="45326"/>
                </a:lnTo>
                <a:close/>
              </a:path>
              <a:path w="664210" h="96520">
                <a:moveTo>
                  <a:pt x="657860" y="45326"/>
                </a:moveTo>
                <a:lnTo>
                  <a:pt x="656208" y="45326"/>
                </a:lnTo>
                <a:lnTo>
                  <a:pt x="656208" y="50812"/>
                </a:lnTo>
                <a:lnTo>
                  <a:pt x="657860" y="50812"/>
                </a:lnTo>
                <a:lnTo>
                  <a:pt x="657860" y="45326"/>
                </a:lnTo>
                <a:close/>
              </a:path>
              <a:path w="664210" h="96520">
                <a:moveTo>
                  <a:pt x="581660" y="0"/>
                </a:moveTo>
                <a:lnTo>
                  <a:pt x="579755" y="508"/>
                </a:lnTo>
                <a:lnTo>
                  <a:pt x="577976" y="3543"/>
                </a:lnTo>
                <a:lnTo>
                  <a:pt x="578485" y="5486"/>
                </a:lnTo>
                <a:lnTo>
                  <a:pt x="651506" y="48069"/>
                </a:lnTo>
                <a:lnTo>
                  <a:pt x="656208" y="45326"/>
                </a:lnTo>
                <a:lnTo>
                  <a:pt x="657860" y="45326"/>
                </a:lnTo>
                <a:lnTo>
                  <a:pt x="657860" y="44894"/>
                </a:lnTo>
                <a:lnTo>
                  <a:pt x="658640" y="44894"/>
                </a:lnTo>
                <a:lnTo>
                  <a:pt x="58166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0072" y="3839006"/>
            <a:ext cx="1163320" cy="47879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12382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97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跨行合并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9951" y="3089973"/>
            <a:ext cx="2989326" cy="1535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10407" y="3187242"/>
            <a:ext cx="1786889" cy="363220"/>
          </a:xfrm>
          <a:custGeom>
            <a:avLst/>
            <a:gdLst/>
            <a:ahLst/>
            <a:cxnLst/>
            <a:rect l="l" t="t" r="r" b="b"/>
            <a:pathLst>
              <a:path w="1786889" h="363220">
                <a:moveTo>
                  <a:pt x="0" y="362661"/>
                </a:moveTo>
                <a:lnTo>
                  <a:pt x="1786763" y="362661"/>
                </a:lnTo>
                <a:lnTo>
                  <a:pt x="1786763" y="0"/>
                </a:lnTo>
                <a:lnTo>
                  <a:pt x="0" y="0"/>
                </a:lnTo>
                <a:lnTo>
                  <a:pt x="0" y="3626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10407" y="3187242"/>
            <a:ext cx="1786889" cy="363220"/>
          </a:xfrm>
          <a:custGeom>
            <a:avLst/>
            <a:gdLst/>
            <a:ahLst/>
            <a:cxnLst/>
            <a:rect l="l" t="t" r="r" b="b"/>
            <a:pathLst>
              <a:path w="1786889" h="363220">
                <a:moveTo>
                  <a:pt x="0" y="362661"/>
                </a:moveTo>
                <a:lnTo>
                  <a:pt x="1786763" y="362661"/>
                </a:lnTo>
                <a:lnTo>
                  <a:pt x="1786763" y="0"/>
                </a:lnTo>
                <a:lnTo>
                  <a:pt x="0" y="0"/>
                </a:lnTo>
                <a:lnTo>
                  <a:pt x="0" y="362661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1932" y="3631501"/>
            <a:ext cx="862330" cy="893444"/>
          </a:xfrm>
          <a:custGeom>
            <a:avLst/>
            <a:gdLst/>
            <a:ahLst/>
            <a:cxnLst/>
            <a:rect l="l" t="t" r="r" b="b"/>
            <a:pathLst>
              <a:path w="862329" h="893445">
                <a:moveTo>
                  <a:pt x="0" y="893330"/>
                </a:moveTo>
                <a:lnTo>
                  <a:pt x="861847" y="893330"/>
                </a:lnTo>
                <a:lnTo>
                  <a:pt x="861847" y="0"/>
                </a:lnTo>
                <a:lnTo>
                  <a:pt x="0" y="0"/>
                </a:lnTo>
                <a:lnTo>
                  <a:pt x="0" y="8933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1932" y="3631501"/>
            <a:ext cx="862330" cy="893444"/>
          </a:xfrm>
          <a:custGeom>
            <a:avLst/>
            <a:gdLst/>
            <a:ahLst/>
            <a:cxnLst/>
            <a:rect l="l" t="t" r="r" b="b"/>
            <a:pathLst>
              <a:path w="862329" h="893445">
                <a:moveTo>
                  <a:pt x="0" y="893330"/>
                </a:moveTo>
                <a:lnTo>
                  <a:pt x="861847" y="893330"/>
                </a:lnTo>
                <a:lnTo>
                  <a:pt x="861847" y="0"/>
                </a:lnTo>
                <a:lnTo>
                  <a:pt x="0" y="0"/>
                </a:lnTo>
                <a:lnTo>
                  <a:pt x="0" y="89333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998472"/>
            <a:ext cx="29400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4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跨行：最上侧单元格为目标单元格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写合并代码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3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跨列：最左侧单元格为目标单元格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写合并代码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125345" cy="941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合并单元格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目标单元格：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写合并代码</a:t>
            </a: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1623" y="3089973"/>
            <a:ext cx="2989326" cy="1535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1748" y="3325748"/>
            <a:ext cx="1219200" cy="96520"/>
          </a:xfrm>
          <a:custGeom>
            <a:avLst/>
            <a:gdLst/>
            <a:ahLst/>
            <a:cxnLst/>
            <a:rect l="l" t="t" r="r" b="b"/>
            <a:pathLst>
              <a:path w="1219200" h="96520">
                <a:moveTo>
                  <a:pt x="1206645" y="48069"/>
                </a:moveTo>
                <a:lnTo>
                  <a:pt x="1133602" y="90677"/>
                </a:lnTo>
                <a:lnTo>
                  <a:pt x="1133093" y="92582"/>
                </a:lnTo>
                <a:lnTo>
                  <a:pt x="1134872" y="95631"/>
                </a:lnTo>
                <a:lnTo>
                  <a:pt x="1136777" y="96138"/>
                </a:lnTo>
                <a:lnTo>
                  <a:pt x="1213748" y="51307"/>
                </a:lnTo>
                <a:lnTo>
                  <a:pt x="1212977" y="51307"/>
                </a:lnTo>
                <a:lnTo>
                  <a:pt x="1212977" y="50800"/>
                </a:lnTo>
                <a:lnTo>
                  <a:pt x="1211326" y="50800"/>
                </a:lnTo>
                <a:lnTo>
                  <a:pt x="1206645" y="48069"/>
                </a:lnTo>
                <a:close/>
              </a:path>
              <a:path w="1219200" h="96520">
                <a:moveTo>
                  <a:pt x="1201311" y="44957"/>
                </a:moveTo>
                <a:lnTo>
                  <a:pt x="0" y="44957"/>
                </a:lnTo>
                <a:lnTo>
                  <a:pt x="0" y="51307"/>
                </a:lnTo>
                <a:lnTo>
                  <a:pt x="1201093" y="51307"/>
                </a:lnTo>
                <a:lnTo>
                  <a:pt x="1206645" y="48069"/>
                </a:lnTo>
                <a:lnTo>
                  <a:pt x="1201311" y="44957"/>
                </a:lnTo>
                <a:close/>
              </a:path>
              <a:path w="1219200" h="96520">
                <a:moveTo>
                  <a:pt x="1213763" y="44957"/>
                </a:moveTo>
                <a:lnTo>
                  <a:pt x="1212977" y="44957"/>
                </a:lnTo>
                <a:lnTo>
                  <a:pt x="1212977" y="51307"/>
                </a:lnTo>
                <a:lnTo>
                  <a:pt x="1213748" y="51307"/>
                </a:lnTo>
                <a:lnTo>
                  <a:pt x="1219200" y="48132"/>
                </a:lnTo>
                <a:lnTo>
                  <a:pt x="1213763" y="44957"/>
                </a:lnTo>
                <a:close/>
              </a:path>
              <a:path w="1219200" h="96520">
                <a:moveTo>
                  <a:pt x="1211326" y="45338"/>
                </a:moveTo>
                <a:lnTo>
                  <a:pt x="1206645" y="48069"/>
                </a:lnTo>
                <a:lnTo>
                  <a:pt x="1211326" y="50800"/>
                </a:lnTo>
                <a:lnTo>
                  <a:pt x="1211326" y="45338"/>
                </a:lnTo>
                <a:close/>
              </a:path>
              <a:path w="1219200" h="96520">
                <a:moveTo>
                  <a:pt x="1212977" y="45338"/>
                </a:moveTo>
                <a:lnTo>
                  <a:pt x="1211326" y="45338"/>
                </a:lnTo>
                <a:lnTo>
                  <a:pt x="1211326" y="50800"/>
                </a:lnTo>
                <a:lnTo>
                  <a:pt x="1212977" y="50800"/>
                </a:lnTo>
                <a:lnTo>
                  <a:pt x="1212977" y="45338"/>
                </a:lnTo>
                <a:close/>
              </a:path>
              <a:path w="1219200" h="96520">
                <a:moveTo>
                  <a:pt x="1136777" y="0"/>
                </a:moveTo>
                <a:lnTo>
                  <a:pt x="1134872" y="507"/>
                </a:lnTo>
                <a:lnTo>
                  <a:pt x="1133093" y="3556"/>
                </a:lnTo>
                <a:lnTo>
                  <a:pt x="1133602" y="5461"/>
                </a:lnTo>
                <a:lnTo>
                  <a:pt x="1206645" y="48069"/>
                </a:lnTo>
                <a:lnTo>
                  <a:pt x="1211326" y="45338"/>
                </a:lnTo>
                <a:lnTo>
                  <a:pt x="1212977" y="45338"/>
                </a:lnTo>
                <a:lnTo>
                  <a:pt x="1212977" y="44957"/>
                </a:lnTo>
                <a:lnTo>
                  <a:pt x="1213763" y="44957"/>
                </a:lnTo>
                <a:lnTo>
                  <a:pt x="113677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54911" y="3699636"/>
            <a:ext cx="96520" cy="715010"/>
          </a:xfrm>
          <a:custGeom>
            <a:avLst/>
            <a:gdLst/>
            <a:ahLst/>
            <a:cxnLst/>
            <a:rect l="l" t="t" r="r" b="b"/>
            <a:pathLst>
              <a:path w="96519" h="715010">
                <a:moveTo>
                  <a:pt x="3556" y="628599"/>
                </a:moveTo>
                <a:lnTo>
                  <a:pt x="507" y="630364"/>
                </a:lnTo>
                <a:lnTo>
                  <a:pt x="0" y="632307"/>
                </a:lnTo>
                <a:lnTo>
                  <a:pt x="48006" y="714717"/>
                </a:lnTo>
                <a:lnTo>
                  <a:pt x="51684" y="708418"/>
                </a:lnTo>
                <a:lnTo>
                  <a:pt x="44831" y="708418"/>
                </a:lnTo>
                <a:lnTo>
                  <a:pt x="44831" y="696587"/>
                </a:lnTo>
                <a:lnTo>
                  <a:pt x="5460" y="629107"/>
                </a:lnTo>
                <a:lnTo>
                  <a:pt x="3556" y="628599"/>
                </a:lnTo>
                <a:close/>
              </a:path>
              <a:path w="96519" h="715010">
                <a:moveTo>
                  <a:pt x="44831" y="696587"/>
                </a:moveTo>
                <a:lnTo>
                  <a:pt x="44831" y="708418"/>
                </a:lnTo>
                <a:lnTo>
                  <a:pt x="51181" y="708418"/>
                </a:lnTo>
                <a:lnTo>
                  <a:pt x="51181" y="706818"/>
                </a:lnTo>
                <a:lnTo>
                  <a:pt x="45338" y="706818"/>
                </a:lnTo>
                <a:lnTo>
                  <a:pt x="48069" y="702138"/>
                </a:lnTo>
                <a:lnTo>
                  <a:pt x="44831" y="696587"/>
                </a:lnTo>
                <a:close/>
              </a:path>
              <a:path w="96519" h="715010">
                <a:moveTo>
                  <a:pt x="92582" y="628599"/>
                </a:moveTo>
                <a:lnTo>
                  <a:pt x="90678" y="629107"/>
                </a:lnTo>
                <a:lnTo>
                  <a:pt x="51307" y="696587"/>
                </a:lnTo>
                <a:lnTo>
                  <a:pt x="51181" y="708418"/>
                </a:lnTo>
                <a:lnTo>
                  <a:pt x="51684" y="708418"/>
                </a:lnTo>
                <a:lnTo>
                  <a:pt x="96138" y="632307"/>
                </a:lnTo>
                <a:lnTo>
                  <a:pt x="95631" y="630364"/>
                </a:lnTo>
                <a:lnTo>
                  <a:pt x="92582" y="628599"/>
                </a:lnTo>
                <a:close/>
              </a:path>
              <a:path w="96519" h="715010">
                <a:moveTo>
                  <a:pt x="48069" y="702138"/>
                </a:moveTo>
                <a:lnTo>
                  <a:pt x="45338" y="706818"/>
                </a:lnTo>
                <a:lnTo>
                  <a:pt x="50800" y="706818"/>
                </a:lnTo>
                <a:lnTo>
                  <a:pt x="48069" y="702138"/>
                </a:lnTo>
                <a:close/>
              </a:path>
              <a:path w="96519" h="715010">
                <a:moveTo>
                  <a:pt x="51181" y="696805"/>
                </a:moveTo>
                <a:lnTo>
                  <a:pt x="48069" y="702138"/>
                </a:lnTo>
                <a:lnTo>
                  <a:pt x="50800" y="706818"/>
                </a:lnTo>
                <a:lnTo>
                  <a:pt x="51181" y="706818"/>
                </a:lnTo>
                <a:lnTo>
                  <a:pt x="51181" y="696805"/>
                </a:lnTo>
                <a:close/>
              </a:path>
              <a:path w="96519" h="715010">
                <a:moveTo>
                  <a:pt x="51181" y="0"/>
                </a:moveTo>
                <a:lnTo>
                  <a:pt x="44831" y="0"/>
                </a:lnTo>
                <a:lnTo>
                  <a:pt x="44957" y="696805"/>
                </a:lnTo>
                <a:lnTo>
                  <a:pt x="48069" y="702138"/>
                </a:lnTo>
                <a:lnTo>
                  <a:pt x="51181" y="696805"/>
                </a:lnTo>
                <a:lnTo>
                  <a:pt x="5118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986533"/>
            <a:ext cx="566864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先确定是跨行还是跨列合并。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找到目标单元格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写上合并方式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=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合并的单元格数量。比如：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&lt;td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colspan=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“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”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&gt;&lt;/td&gt;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删除多余的单元格。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630680" cy="929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合并单元格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合并单元格三步曲：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64132"/>
            <a:ext cx="1929764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表格学习整体可以分为三大部分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表格的相关标签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表格的相关属性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合并单元格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096" y="1553717"/>
            <a:ext cx="119316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130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表格的相关标签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096" y="1895094"/>
            <a:ext cx="69596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我们学习了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4185" y="2291283"/>
            <a:ext cx="5423535" cy="2470150"/>
          </a:xfrm>
          <a:custGeom>
            <a:avLst/>
            <a:gdLst/>
            <a:ahLst/>
            <a:cxnLst/>
            <a:rect l="l" t="t" r="r" b="b"/>
            <a:pathLst>
              <a:path w="5423534" h="2470150">
                <a:moveTo>
                  <a:pt x="0" y="2469896"/>
                </a:moveTo>
                <a:lnTo>
                  <a:pt x="5423280" y="2469896"/>
                </a:lnTo>
                <a:lnTo>
                  <a:pt x="5423280" y="0"/>
                </a:lnTo>
                <a:lnTo>
                  <a:pt x="0" y="0"/>
                </a:lnTo>
                <a:lnTo>
                  <a:pt x="0" y="2469896"/>
                </a:lnTo>
                <a:close/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70836" y="2490977"/>
            <a:ext cx="5160645" cy="609600"/>
          </a:xfrm>
          <a:custGeom>
            <a:avLst/>
            <a:gdLst/>
            <a:ahLst/>
            <a:cxnLst/>
            <a:rect l="l" t="t" r="r" b="b"/>
            <a:pathLst>
              <a:path w="5160645" h="609600">
                <a:moveTo>
                  <a:pt x="0" y="609600"/>
                </a:moveTo>
                <a:lnTo>
                  <a:pt x="5160518" y="609600"/>
                </a:lnTo>
                <a:lnTo>
                  <a:pt x="5160518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23236" y="2567177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18759" y="2569717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40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70836" y="3326523"/>
            <a:ext cx="5160645" cy="609600"/>
          </a:xfrm>
          <a:custGeom>
            <a:avLst/>
            <a:gdLst/>
            <a:ahLst/>
            <a:cxnLst/>
            <a:rect l="l" t="t" r="r" b="b"/>
            <a:pathLst>
              <a:path w="5160645" h="609600">
                <a:moveTo>
                  <a:pt x="0" y="609600"/>
                </a:moveTo>
                <a:lnTo>
                  <a:pt x="5160518" y="609600"/>
                </a:lnTo>
                <a:lnTo>
                  <a:pt x="5160518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23236" y="3402710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31895" y="3402710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7521" y="3402710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18759" y="3405378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40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60295" y="4088523"/>
            <a:ext cx="5160645" cy="609600"/>
          </a:xfrm>
          <a:custGeom>
            <a:avLst/>
            <a:gdLst/>
            <a:ahLst/>
            <a:cxnLst/>
            <a:rect l="l" t="t" r="r" b="b"/>
            <a:pathLst>
              <a:path w="5160645" h="609600">
                <a:moveTo>
                  <a:pt x="0" y="609600"/>
                </a:moveTo>
                <a:lnTo>
                  <a:pt x="5160517" y="609600"/>
                </a:lnTo>
                <a:lnTo>
                  <a:pt x="5160517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12695" y="4164723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21482" y="4164723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46980" y="4164723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08217" y="4167352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40" h="457200">
                <a:moveTo>
                  <a:pt x="0" y="457199"/>
                </a:moveTo>
                <a:lnTo>
                  <a:pt x="1056284" y="457199"/>
                </a:lnTo>
                <a:lnTo>
                  <a:pt x="1056284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23236" y="2569717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23236" y="2569717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023236" y="2568448"/>
            <a:ext cx="1056640" cy="4572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875"/>
              </a:spcBef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42436" y="2572385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37166" y="2569781"/>
            <a:ext cx="1056640" cy="457200"/>
          </a:xfrm>
          <a:prstGeom prst="rect">
            <a:avLst/>
          </a:prstGeom>
          <a:solidFill>
            <a:srgbClr val="4471C4"/>
          </a:solidFill>
          <a:ln w="12699">
            <a:solidFill>
              <a:srgbClr val="2E528F"/>
            </a:solidFill>
          </a:ln>
        </p:spPr>
        <p:txBody>
          <a:bodyPr wrap="square" lIns="0" tIns="113030" rIns="0" bIns="0" rtlCol="0" vert="horz">
            <a:spAutoFit/>
          </a:bodyPr>
          <a:lstStyle/>
          <a:p>
            <a:pPr algn="ctr" marL="12700">
              <a:lnSpc>
                <a:spcPct val="100000"/>
              </a:lnSpc>
              <a:spcBef>
                <a:spcPts val="890"/>
              </a:spcBef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68063" y="2572385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39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62792" y="2569781"/>
            <a:ext cx="1056640" cy="457200"/>
          </a:xfrm>
          <a:prstGeom prst="rect">
            <a:avLst/>
          </a:prstGeom>
          <a:solidFill>
            <a:srgbClr val="4471C4"/>
          </a:solidFill>
          <a:ln w="12699">
            <a:solidFill>
              <a:srgbClr val="2E528F"/>
            </a:solidFill>
          </a:ln>
        </p:spPr>
        <p:txBody>
          <a:bodyPr wrap="square" lIns="0" tIns="113030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890"/>
              </a:spcBef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9300" y="2572385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40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29300" y="2572385"/>
            <a:ext cx="1056640" cy="457200"/>
          </a:xfrm>
          <a:custGeom>
            <a:avLst/>
            <a:gdLst/>
            <a:ahLst/>
            <a:cxnLst/>
            <a:rect l="l" t="t" r="r" b="b"/>
            <a:pathLst>
              <a:path w="1056640" h="457200">
                <a:moveTo>
                  <a:pt x="0" y="457200"/>
                </a:moveTo>
                <a:lnTo>
                  <a:pt x="1056284" y="457200"/>
                </a:lnTo>
                <a:lnTo>
                  <a:pt x="1056284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824029" y="2571051"/>
            <a:ext cx="1056640" cy="4572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880"/>
              </a:spcBef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13357" y="1879345"/>
            <a:ext cx="6781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table</a:t>
            </a:r>
            <a:r>
              <a:rPr dirty="0" sz="1200" spc="-100">
                <a:latin typeface="Calibri"/>
                <a:cs typeface="Calibri"/>
              </a:rPr>
              <a:t> </a:t>
            </a:r>
            <a:r>
              <a:rPr dirty="0" sz="1200">
                <a:latin typeface="宋体"/>
                <a:cs typeface="宋体"/>
              </a:rPr>
              <a:t>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07055" y="1863851"/>
            <a:ext cx="65659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tr </a:t>
            </a:r>
            <a:r>
              <a:rPr dirty="0" sz="1200">
                <a:latin typeface="宋体"/>
                <a:cs typeface="宋体"/>
              </a:rPr>
              <a:t>行</a:t>
            </a:r>
            <a:r>
              <a:rPr dirty="0" sz="1200" spc="-430">
                <a:latin typeface="宋体"/>
                <a:cs typeface="宋体"/>
              </a:rPr>
              <a:t> </a:t>
            </a:r>
            <a:r>
              <a:rPr dirty="0" sz="1200">
                <a:latin typeface="宋体"/>
                <a:cs typeface="宋体"/>
              </a:rPr>
              <a:t>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95294" y="1869058"/>
            <a:ext cx="985519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td </a:t>
            </a:r>
            <a:r>
              <a:rPr dirty="0" sz="1200">
                <a:latin typeface="宋体"/>
                <a:cs typeface="宋体"/>
              </a:rPr>
              <a:t>单元格</a:t>
            </a:r>
            <a:r>
              <a:rPr dirty="0" sz="1200" spc="-434">
                <a:latin typeface="宋体"/>
                <a:cs typeface="宋体"/>
              </a:rPr>
              <a:t> </a:t>
            </a:r>
            <a:r>
              <a:rPr dirty="0" sz="1200">
                <a:latin typeface="宋体"/>
                <a:cs typeface="宋体"/>
              </a:rPr>
              <a:t>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64202" y="1870836"/>
            <a:ext cx="12922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th </a:t>
            </a:r>
            <a:r>
              <a:rPr dirty="0" sz="1200">
                <a:latin typeface="宋体"/>
                <a:cs typeface="宋体"/>
              </a:rPr>
              <a:t>表头单元格</a:t>
            </a:r>
            <a:r>
              <a:rPr dirty="0" sz="1200" spc="-434">
                <a:latin typeface="宋体"/>
                <a:cs typeface="宋体"/>
              </a:rPr>
              <a:t> </a:t>
            </a:r>
            <a:r>
              <a:rPr dirty="0" sz="1200">
                <a:latin typeface="宋体"/>
                <a:cs typeface="宋体"/>
              </a:rPr>
              <a:t>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41465" y="1885188"/>
            <a:ext cx="163830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thead</a:t>
            </a:r>
            <a:r>
              <a:rPr dirty="0" sz="1200" spc="-120">
                <a:latin typeface="Calibri"/>
                <a:cs typeface="Calibri"/>
              </a:rPr>
              <a:t> </a:t>
            </a:r>
            <a:r>
              <a:rPr dirty="0" sz="1200">
                <a:latin typeface="宋体"/>
                <a:cs typeface="宋体"/>
              </a:rPr>
              <a:t>表格头部区域标签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55891" y="2241169"/>
            <a:ext cx="163830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tbody</a:t>
            </a:r>
            <a:r>
              <a:rPr dirty="0" sz="1200" spc="-135">
                <a:latin typeface="Calibri"/>
                <a:cs typeface="Calibri"/>
              </a:rPr>
              <a:t> </a:t>
            </a:r>
            <a:r>
              <a:rPr dirty="0" sz="1200">
                <a:latin typeface="宋体"/>
                <a:cs typeface="宋体"/>
              </a:rPr>
              <a:t>表格主体区域标签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64132"/>
            <a:ext cx="112458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100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表格的相关属性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6787" y="2038985"/>
            <a:ext cx="6199378" cy="1826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9009" y="1581784"/>
            <a:ext cx="100711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60" b="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表格标签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9009" y="2008504"/>
            <a:ext cx="10071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列表标签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表单标签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查阅文档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64132"/>
            <a:ext cx="85598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100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合并单元格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6015" y="2049398"/>
            <a:ext cx="2989326" cy="1535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9009" y="1581784"/>
            <a:ext cx="100711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6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表格标签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9009" y="2008504"/>
            <a:ext cx="10071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6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列表标签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表单标签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查阅文档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7691" y="983996"/>
            <a:ext cx="469900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表格是用来显示数据的，那么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列表就是用来布局的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2133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列表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最大的特点就是整齐、整洁、有序，它作为布局会更加自由和方便。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 根据使用情景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不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列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分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为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三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类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：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序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表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有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序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自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定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义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dirty="0" sz="1050" spc="-10">
                <a:solidFill>
                  <a:srgbClr val="FF0000"/>
                </a:solidFill>
                <a:latin typeface="微软雅黑"/>
                <a:cs typeface="微软雅黑"/>
              </a:rPr>
              <a:t>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7061" y="2417064"/>
            <a:ext cx="1816862" cy="1303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5474" y="2415413"/>
            <a:ext cx="1820545" cy="1306830"/>
          </a:xfrm>
          <a:custGeom>
            <a:avLst/>
            <a:gdLst/>
            <a:ahLst/>
            <a:cxnLst/>
            <a:rect l="l" t="t" r="r" b="b"/>
            <a:pathLst>
              <a:path w="1820545" h="1306829">
                <a:moveTo>
                  <a:pt x="0" y="1306830"/>
                </a:moveTo>
                <a:lnTo>
                  <a:pt x="1820037" y="1306830"/>
                </a:lnTo>
                <a:lnTo>
                  <a:pt x="1820037" y="0"/>
                </a:lnTo>
                <a:lnTo>
                  <a:pt x="0" y="0"/>
                </a:lnTo>
                <a:lnTo>
                  <a:pt x="0" y="1306830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8783" y="3920490"/>
            <a:ext cx="5619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无序列表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2920" y="2416936"/>
            <a:ext cx="2154682" cy="1272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41395" y="2415413"/>
            <a:ext cx="2158365" cy="1275715"/>
          </a:xfrm>
          <a:custGeom>
            <a:avLst/>
            <a:gdLst/>
            <a:ahLst/>
            <a:cxnLst/>
            <a:rect l="l" t="t" r="r" b="b"/>
            <a:pathLst>
              <a:path w="2158365" h="1275714">
                <a:moveTo>
                  <a:pt x="0" y="1275334"/>
                </a:moveTo>
                <a:lnTo>
                  <a:pt x="2157857" y="1275334"/>
                </a:lnTo>
                <a:lnTo>
                  <a:pt x="2157857" y="0"/>
                </a:lnTo>
                <a:lnTo>
                  <a:pt x="0" y="0"/>
                </a:lnTo>
                <a:lnTo>
                  <a:pt x="0" y="1275334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734561" y="3920490"/>
            <a:ext cx="56324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有</a:t>
            </a:r>
            <a:r>
              <a:rPr dirty="0" sz="1050" spc="5">
                <a:latin typeface="微软雅黑"/>
                <a:cs typeface="微软雅黑"/>
              </a:rPr>
              <a:t>序列表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46725" y="2419413"/>
            <a:ext cx="2260092" cy="1269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45073" y="2417826"/>
            <a:ext cx="2263775" cy="1273175"/>
          </a:xfrm>
          <a:custGeom>
            <a:avLst/>
            <a:gdLst/>
            <a:ahLst/>
            <a:cxnLst/>
            <a:rect l="l" t="t" r="r" b="b"/>
            <a:pathLst>
              <a:path w="2263775" h="1273175">
                <a:moveTo>
                  <a:pt x="0" y="1272921"/>
                </a:moveTo>
                <a:lnTo>
                  <a:pt x="2263267" y="1272921"/>
                </a:lnTo>
                <a:lnTo>
                  <a:pt x="2263267" y="0"/>
                </a:lnTo>
                <a:lnTo>
                  <a:pt x="0" y="0"/>
                </a:lnTo>
                <a:lnTo>
                  <a:pt x="0" y="1272921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92671" y="3920490"/>
            <a:ext cx="69596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自定义列表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60259" y="1929002"/>
            <a:ext cx="6506209" cy="1599565"/>
          </a:xfrm>
          <a:custGeom>
            <a:avLst/>
            <a:gdLst/>
            <a:ahLst/>
            <a:cxnLst/>
            <a:rect l="l" t="t" r="r" b="b"/>
            <a:pathLst>
              <a:path w="6506209" h="1599564">
                <a:moveTo>
                  <a:pt x="0" y="1599311"/>
                </a:moveTo>
                <a:lnTo>
                  <a:pt x="6505702" y="1599311"/>
                </a:lnTo>
                <a:lnTo>
                  <a:pt x="6505702" y="0"/>
                </a:lnTo>
                <a:lnTo>
                  <a:pt x="0" y="0"/>
                </a:lnTo>
                <a:lnTo>
                  <a:pt x="0" y="1599311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0259" y="1929002"/>
            <a:ext cx="6506209" cy="1599565"/>
          </a:xfrm>
          <a:prstGeom prst="rect">
            <a:avLst/>
          </a:prstGeom>
        </p:spPr>
        <p:txBody>
          <a:bodyPr wrap="square" lIns="0" tIns="10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&lt;ul&gt;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1&lt;/li&gt;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2&lt;/li&gt;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3&lt;/li&gt;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10"/>
              </a:spcBef>
            </a:pPr>
            <a:r>
              <a:rPr dirty="0" sz="1050" spc="-10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&lt;/ul&gt;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3719321"/>
            <a:ext cx="6642734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无序列表的各个列表项之间没有顺序级别之分，是并列的。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&lt;ul&gt;&lt;/ul&gt;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中只能嵌套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&lt;li&gt;&lt;/li&gt;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，直接在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&lt;ul&gt;&lt;/ul&gt;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标签中输入其他标签或者文字的做法是不被允许的。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&lt;li&gt;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与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&lt;/li&gt;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之间相当于一个容器，可以容纳所有元素。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无序列表会带有自己的样式属性，但在实际使用时，我们会使用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来设置。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6518909" cy="98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无序列表（重点）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99"/>
              </a:lnSpc>
              <a:spcBef>
                <a:spcPts val="110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&lt;ul&gt;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标签表示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页面中项目的无序列表，一般会以项目符号呈现列表项，而列表项使用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&lt;li&gt;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标签定义。 </a:t>
            </a:r>
            <a:r>
              <a:rPr dirty="0" sz="1050" spc="-1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无序列表的基本语法格式如下：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55891" y="2321686"/>
            <a:ext cx="6510655" cy="1541145"/>
          </a:xfrm>
          <a:custGeom>
            <a:avLst/>
            <a:gdLst/>
            <a:ahLst/>
            <a:cxnLst/>
            <a:rect l="l" t="t" r="r" b="b"/>
            <a:pathLst>
              <a:path w="6510655" h="1541145">
                <a:moveTo>
                  <a:pt x="0" y="1540891"/>
                </a:moveTo>
                <a:lnTo>
                  <a:pt x="6510147" y="1540891"/>
                </a:lnTo>
                <a:lnTo>
                  <a:pt x="6510147" y="0"/>
                </a:lnTo>
                <a:lnTo>
                  <a:pt x="0" y="0"/>
                </a:lnTo>
                <a:lnTo>
                  <a:pt x="0" y="1540891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5891" y="2321686"/>
            <a:ext cx="6510655" cy="154114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755"/>
              </a:spcBef>
            </a:pPr>
            <a:r>
              <a:rPr dirty="0" sz="1050" spc="-10">
                <a:latin typeface="Courier New"/>
                <a:cs typeface="Courier New"/>
              </a:rPr>
              <a:t>&lt;ol&gt;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1&lt;/li&gt;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2&lt;/li&gt;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&lt;li&gt;</a:t>
            </a:r>
            <a:r>
              <a:rPr dirty="0" sz="1050" spc="-5">
                <a:latin typeface="宋体"/>
                <a:cs typeface="宋体"/>
              </a:rPr>
              <a:t>列表项</a:t>
            </a:r>
            <a:r>
              <a:rPr dirty="0" sz="1050" spc="-5">
                <a:latin typeface="Courier New"/>
                <a:cs typeface="Courier New"/>
              </a:rPr>
              <a:t>3&lt;/li&gt;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15"/>
              </a:spcBef>
            </a:pPr>
            <a:r>
              <a:rPr dirty="0" sz="1050" spc="-10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0"/>
              </a:spcBef>
            </a:pPr>
            <a:r>
              <a:rPr dirty="0" sz="1050" spc="-10">
                <a:latin typeface="Courier New"/>
                <a:cs typeface="Courier New"/>
              </a:rPr>
              <a:t>&lt;/ol&gt;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4041190"/>
            <a:ext cx="649605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3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&lt;ol&gt;&lt;/ol&gt;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中只能嵌套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&lt;li&gt;&lt;/li&gt;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，直接在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&lt;ol&gt;&lt;/ol&gt;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标签中输入其他标签或者文字的做法是不被允许的。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&lt;li&gt;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与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&lt;/li&gt;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之间相当于一个容器，可以容纳所有元素。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有序列表会带有自己样式属性，但在实际使用时，我们会使用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来设置。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2.2</a:t>
            </a:r>
            <a:r>
              <a:rPr dirty="0" spc="-100"/>
              <a:t> </a:t>
            </a:r>
            <a:r>
              <a:rPr dirty="0">
                <a:latin typeface="微软雅黑"/>
                <a:cs typeface="微软雅黑"/>
              </a:rPr>
              <a:t>有序列表（理解）</a:t>
            </a: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有序列表即为有排列顺序的列表，其各个列表项会按照一定的顺序排列定义。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213300"/>
              </a:lnSpc>
            </a:pPr>
            <a:r>
              <a:rPr dirty="0" sz="1050" spc="5" b="0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标签中，</a:t>
            </a:r>
            <a:r>
              <a:rPr dirty="0" sz="1050" spc="-5" b="0">
                <a:solidFill>
                  <a:srgbClr val="FF0000"/>
                </a:solidFill>
                <a:latin typeface="微软雅黑"/>
                <a:cs typeface="微软雅黑"/>
              </a:rPr>
              <a:t>&lt;ol&gt;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标签用于定义有序列表，列表排序以数字来显示，并且使用 </a:t>
            </a:r>
            <a:r>
              <a:rPr dirty="0" sz="1050" spc="-10" b="0">
                <a:solidFill>
                  <a:srgbClr val="FF0000"/>
                </a:solidFill>
                <a:latin typeface="微软雅黑"/>
                <a:cs typeface="微软雅黑"/>
              </a:rPr>
              <a:t>&lt;li&gt;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标签来定义列表项。 </a:t>
            </a:r>
            <a:r>
              <a:rPr dirty="0" sz="1050" spc="-140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有序列表的基本语法格式如下：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8815"/>
            <a:ext cx="536638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自定义列表的使用场景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自定义列表常用于对术语或名词进行解释和描述，定义列表的列表项前没有任何项目符号。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自定义列表（重点）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7191" y="2621800"/>
            <a:ext cx="6277228" cy="1364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5604" y="2620213"/>
            <a:ext cx="6280785" cy="1368425"/>
          </a:xfrm>
          <a:custGeom>
            <a:avLst/>
            <a:gdLst/>
            <a:ahLst/>
            <a:cxnLst/>
            <a:rect l="l" t="t" r="r" b="b"/>
            <a:pathLst>
              <a:path w="6280784" h="1368425">
                <a:moveTo>
                  <a:pt x="0" y="1367917"/>
                </a:moveTo>
                <a:lnTo>
                  <a:pt x="6280403" y="1367917"/>
                </a:lnTo>
                <a:lnTo>
                  <a:pt x="6280403" y="0"/>
                </a:lnTo>
                <a:lnTo>
                  <a:pt x="0" y="0"/>
                </a:lnTo>
                <a:lnTo>
                  <a:pt x="0" y="1367917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8815"/>
            <a:ext cx="6209665" cy="755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标签中，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&lt;dl&gt;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标签用于定义描述列表（或定义列表），该标签会与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&lt;dt&gt;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（定义项目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名字）和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&lt;dd&gt;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（描述每一个项目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名字）一起使用。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其基本语法如下：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777" y="2268854"/>
            <a:ext cx="6502400" cy="1258570"/>
          </a:xfrm>
          <a:custGeom>
            <a:avLst/>
            <a:gdLst/>
            <a:ahLst/>
            <a:cxnLst/>
            <a:rect l="l" t="t" r="r" b="b"/>
            <a:pathLst>
              <a:path w="6502400" h="1258570">
                <a:moveTo>
                  <a:pt x="0" y="1258570"/>
                </a:moveTo>
                <a:lnTo>
                  <a:pt x="6502273" y="1258570"/>
                </a:lnTo>
                <a:lnTo>
                  <a:pt x="6502273" y="0"/>
                </a:lnTo>
                <a:lnTo>
                  <a:pt x="0" y="0"/>
                </a:lnTo>
                <a:lnTo>
                  <a:pt x="0" y="125857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3777" y="2268854"/>
            <a:ext cx="6502400" cy="125857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590"/>
              </a:spcBef>
            </a:pPr>
            <a:r>
              <a:rPr dirty="0" sz="1050" spc="-10">
                <a:latin typeface="Courier New"/>
                <a:cs typeface="Courier New"/>
              </a:rPr>
              <a:t>&lt;dl&gt;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&lt;dt&gt;</a:t>
            </a:r>
            <a:r>
              <a:rPr dirty="0" sz="1050" spc="-5">
                <a:latin typeface="宋体"/>
                <a:cs typeface="宋体"/>
              </a:rPr>
              <a:t>名词</a:t>
            </a:r>
            <a:r>
              <a:rPr dirty="0" sz="1050" spc="-5">
                <a:latin typeface="Courier New"/>
                <a:cs typeface="Courier New"/>
              </a:rPr>
              <a:t>1&lt;/dt&gt;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&lt;dd&gt;</a:t>
            </a:r>
            <a:r>
              <a:rPr dirty="0" sz="1050" spc="-5">
                <a:latin typeface="宋体"/>
                <a:cs typeface="宋体"/>
              </a:rPr>
              <a:t>名词</a:t>
            </a:r>
            <a:r>
              <a:rPr dirty="0" sz="1050" spc="-5">
                <a:latin typeface="Courier New"/>
                <a:cs typeface="Courier New"/>
              </a:rPr>
              <a:t>1</a:t>
            </a:r>
            <a:r>
              <a:rPr dirty="0" sz="1050" spc="-5">
                <a:latin typeface="宋体"/>
                <a:cs typeface="宋体"/>
              </a:rPr>
              <a:t>解释</a:t>
            </a:r>
            <a:r>
              <a:rPr dirty="0" sz="1050" spc="-5">
                <a:latin typeface="Courier New"/>
                <a:cs typeface="Courier New"/>
              </a:rPr>
              <a:t>1&lt;/dd&gt;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&lt;dd&gt;</a:t>
            </a:r>
            <a:r>
              <a:rPr dirty="0" sz="1050" spc="-5">
                <a:latin typeface="宋体"/>
                <a:cs typeface="宋体"/>
              </a:rPr>
              <a:t>名词</a:t>
            </a:r>
            <a:r>
              <a:rPr dirty="0" sz="1050" spc="-5">
                <a:latin typeface="Courier New"/>
                <a:cs typeface="Courier New"/>
              </a:rPr>
              <a:t>1</a:t>
            </a:r>
            <a:r>
              <a:rPr dirty="0" sz="1050" spc="-5">
                <a:latin typeface="宋体"/>
                <a:cs typeface="宋体"/>
              </a:rPr>
              <a:t>解释</a:t>
            </a:r>
            <a:r>
              <a:rPr dirty="0" sz="1050" spc="-5">
                <a:latin typeface="Courier New"/>
                <a:cs typeface="Courier New"/>
              </a:rPr>
              <a:t>2&lt;/dd&gt;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10"/>
              </a:spcBef>
            </a:pPr>
            <a:r>
              <a:rPr dirty="0" sz="1050" spc="-10">
                <a:latin typeface="Courier New"/>
                <a:cs typeface="Courier New"/>
              </a:rPr>
              <a:t>&lt;/dl&gt;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3713226"/>
            <a:ext cx="417893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&lt;dl&gt;&lt;/dl&gt;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里面只能包含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&lt;dt&gt;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&lt;dt&gt;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个数没有限制，经常是一个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&lt;dt&gt;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对应多个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自定义列表（重点）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8815"/>
            <a:ext cx="6209665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标签中，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&lt;dl&gt;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标签用于定义描述列表（或定义列表），该标签会与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&lt;dt&gt;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（定义项目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名字）和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&lt;dd&gt;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（描述每一个项目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名字）一起使用。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自定义列表（重点）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6501" y="2210892"/>
            <a:ext cx="4041775" cy="2467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74850" y="2209304"/>
            <a:ext cx="4044950" cy="2470785"/>
          </a:xfrm>
          <a:custGeom>
            <a:avLst/>
            <a:gdLst/>
            <a:ahLst/>
            <a:cxnLst/>
            <a:rect l="l" t="t" r="r" b="b"/>
            <a:pathLst>
              <a:path w="4044950" h="2470785">
                <a:moveTo>
                  <a:pt x="0" y="2470658"/>
                </a:moveTo>
                <a:lnTo>
                  <a:pt x="4044950" y="2470658"/>
                </a:lnTo>
                <a:lnTo>
                  <a:pt x="4044950" y="0"/>
                </a:lnTo>
                <a:lnTo>
                  <a:pt x="0" y="0"/>
                </a:lnTo>
                <a:lnTo>
                  <a:pt x="0" y="2470658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列表标签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255394"/>
            <a:ext cx="6801739" cy="145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7796" y="2973323"/>
            <a:ext cx="3367404" cy="128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252525"/>
                </a:solidFill>
                <a:latin typeface="微软雅黑"/>
                <a:cs typeface="微软雅黑"/>
              </a:rPr>
              <a:t>注意：</a:t>
            </a:r>
            <a:endParaRPr sz="15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学会什么时候用无序列表，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什么时候用自定义列表。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无序列表和自定义列表代码怎么写？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列表布局在学习完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后再来完成。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列表总结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9009" y="1581784"/>
            <a:ext cx="100711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6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表格标签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9009" y="2008504"/>
            <a:ext cx="10071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列表标签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6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表单标签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查阅文档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635" y="892936"/>
            <a:ext cx="206375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表格是实际开发中非常常用的标签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表格的主要作用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表格的基本语法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0292" y="895984"/>
            <a:ext cx="30988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现实中的表单，我们去银行办理信用卡填写的单子。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26157" y="1133510"/>
            <a:ext cx="2771901" cy="3916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0292" y="895984"/>
            <a:ext cx="109601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网页中的表单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展示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4726" y="1136319"/>
            <a:ext cx="4586986" cy="362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0292" y="895984"/>
            <a:ext cx="119316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网页中的表单展示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为什么需要表单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表单的组成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6403"/>
            <a:ext cx="473900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使用表单目的是为了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收集用户信息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在我们网页中，</a:t>
            </a:r>
            <a:r>
              <a:rPr dirty="0" sz="1050" spc="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我们也需要跟用户进行交互，收集用户资料，此时就需要表单。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为什么需要表单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6403"/>
            <a:ext cx="60737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中，一个完整的表单通常由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表单域、表单控件（也称为表单元素）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提示信息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个部分构成。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表单的组成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1455" y="1723758"/>
            <a:ext cx="3830193" cy="3030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33014" y="2438387"/>
            <a:ext cx="3549015" cy="2316480"/>
          </a:xfrm>
          <a:custGeom>
            <a:avLst/>
            <a:gdLst/>
            <a:ahLst/>
            <a:cxnLst/>
            <a:rect l="l" t="t" r="r" b="b"/>
            <a:pathLst>
              <a:path w="3549015" h="2316479">
                <a:moveTo>
                  <a:pt x="0" y="2316226"/>
                </a:moveTo>
                <a:lnTo>
                  <a:pt x="3548634" y="2316226"/>
                </a:lnTo>
                <a:lnTo>
                  <a:pt x="3548634" y="0"/>
                </a:lnTo>
                <a:lnTo>
                  <a:pt x="0" y="0"/>
                </a:lnTo>
                <a:lnTo>
                  <a:pt x="0" y="231622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70836" y="3827017"/>
            <a:ext cx="798830" cy="96520"/>
          </a:xfrm>
          <a:custGeom>
            <a:avLst/>
            <a:gdLst/>
            <a:ahLst/>
            <a:cxnLst/>
            <a:rect l="l" t="t" r="r" b="b"/>
            <a:pathLst>
              <a:path w="798830" h="96520">
                <a:moveTo>
                  <a:pt x="786302" y="48049"/>
                </a:moveTo>
                <a:lnTo>
                  <a:pt x="713232" y="90614"/>
                </a:lnTo>
                <a:lnTo>
                  <a:pt x="712724" y="92557"/>
                </a:lnTo>
                <a:lnTo>
                  <a:pt x="714501" y="95580"/>
                </a:lnTo>
                <a:lnTo>
                  <a:pt x="716407" y="96100"/>
                </a:lnTo>
                <a:lnTo>
                  <a:pt x="793387" y="51193"/>
                </a:lnTo>
                <a:lnTo>
                  <a:pt x="792480" y="51193"/>
                </a:lnTo>
                <a:lnTo>
                  <a:pt x="792480" y="50761"/>
                </a:lnTo>
                <a:lnTo>
                  <a:pt x="790956" y="50761"/>
                </a:lnTo>
                <a:lnTo>
                  <a:pt x="786302" y="48049"/>
                </a:lnTo>
                <a:close/>
              </a:path>
              <a:path w="798830" h="96520">
                <a:moveTo>
                  <a:pt x="780780" y="44830"/>
                </a:moveTo>
                <a:lnTo>
                  <a:pt x="0" y="44830"/>
                </a:lnTo>
                <a:lnTo>
                  <a:pt x="0" y="51193"/>
                </a:lnTo>
                <a:lnTo>
                  <a:pt x="780905" y="51193"/>
                </a:lnTo>
                <a:lnTo>
                  <a:pt x="786302" y="48049"/>
                </a:lnTo>
                <a:lnTo>
                  <a:pt x="780780" y="44830"/>
                </a:lnTo>
                <a:close/>
              </a:path>
              <a:path w="798830" h="96520">
                <a:moveTo>
                  <a:pt x="793358" y="44830"/>
                </a:moveTo>
                <a:lnTo>
                  <a:pt x="792480" y="44830"/>
                </a:lnTo>
                <a:lnTo>
                  <a:pt x="792480" y="51193"/>
                </a:lnTo>
                <a:lnTo>
                  <a:pt x="793387" y="51193"/>
                </a:lnTo>
                <a:lnTo>
                  <a:pt x="798830" y="48018"/>
                </a:lnTo>
                <a:lnTo>
                  <a:pt x="793358" y="44830"/>
                </a:lnTo>
                <a:close/>
              </a:path>
              <a:path w="798830" h="96520">
                <a:moveTo>
                  <a:pt x="790956" y="45338"/>
                </a:moveTo>
                <a:lnTo>
                  <a:pt x="786302" y="48049"/>
                </a:lnTo>
                <a:lnTo>
                  <a:pt x="790956" y="50761"/>
                </a:lnTo>
                <a:lnTo>
                  <a:pt x="790956" y="45338"/>
                </a:lnTo>
                <a:close/>
              </a:path>
              <a:path w="798830" h="96520">
                <a:moveTo>
                  <a:pt x="792480" y="45338"/>
                </a:moveTo>
                <a:lnTo>
                  <a:pt x="790956" y="45338"/>
                </a:lnTo>
                <a:lnTo>
                  <a:pt x="790956" y="50761"/>
                </a:lnTo>
                <a:lnTo>
                  <a:pt x="792480" y="50761"/>
                </a:lnTo>
                <a:lnTo>
                  <a:pt x="792480" y="45338"/>
                </a:lnTo>
                <a:close/>
              </a:path>
              <a:path w="798830" h="96520">
                <a:moveTo>
                  <a:pt x="716407" y="0"/>
                </a:moveTo>
                <a:lnTo>
                  <a:pt x="714501" y="507"/>
                </a:lnTo>
                <a:lnTo>
                  <a:pt x="713613" y="2031"/>
                </a:lnTo>
                <a:lnTo>
                  <a:pt x="712724" y="3428"/>
                </a:lnTo>
                <a:lnTo>
                  <a:pt x="713232" y="5460"/>
                </a:lnTo>
                <a:lnTo>
                  <a:pt x="786302" y="48049"/>
                </a:lnTo>
                <a:lnTo>
                  <a:pt x="790956" y="45338"/>
                </a:lnTo>
                <a:lnTo>
                  <a:pt x="792480" y="45338"/>
                </a:lnTo>
                <a:lnTo>
                  <a:pt x="792480" y="44830"/>
                </a:lnTo>
                <a:lnTo>
                  <a:pt x="793358" y="44830"/>
                </a:lnTo>
                <a:lnTo>
                  <a:pt x="71640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0433" y="3712121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54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提示信息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0836" y="3170047"/>
            <a:ext cx="1093470" cy="96520"/>
          </a:xfrm>
          <a:custGeom>
            <a:avLst/>
            <a:gdLst/>
            <a:ahLst/>
            <a:cxnLst/>
            <a:rect l="l" t="t" r="r" b="b"/>
            <a:pathLst>
              <a:path w="1093470" h="96520">
                <a:moveTo>
                  <a:pt x="1080534" y="48069"/>
                </a:moveTo>
                <a:lnTo>
                  <a:pt x="1007490" y="90677"/>
                </a:lnTo>
                <a:lnTo>
                  <a:pt x="1006982" y="92582"/>
                </a:lnTo>
                <a:lnTo>
                  <a:pt x="1008761" y="95630"/>
                </a:lnTo>
                <a:lnTo>
                  <a:pt x="1010665" y="96138"/>
                </a:lnTo>
                <a:lnTo>
                  <a:pt x="1087637" y="51307"/>
                </a:lnTo>
                <a:lnTo>
                  <a:pt x="1086865" y="51307"/>
                </a:lnTo>
                <a:lnTo>
                  <a:pt x="1086865" y="50800"/>
                </a:lnTo>
                <a:lnTo>
                  <a:pt x="1085214" y="50800"/>
                </a:lnTo>
                <a:lnTo>
                  <a:pt x="1080534" y="48069"/>
                </a:lnTo>
                <a:close/>
              </a:path>
              <a:path w="1093470" h="96520">
                <a:moveTo>
                  <a:pt x="1075200" y="44957"/>
                </a:moveTo>
                <a:lnTo>
                  <a:pt x="0" y="44957"/>
                </a:lnTo>
                <a:lnTo>
                  <a:pt x="0" y="51307"/>
                </a:lnTo>
                <a:lnTo>
                  <a:pt x="1074982" y="51307"/>
                </a:lnTo>
                <a:lnTo>
                  <a:pt x="1080534" y="48069"/>
                </a:lnTo>
                <a:lnTo>
                  <a:pt x="1075200" y="44957"/>
                </a:lnTo>
                <a:close/>
              </a:path>
              <a:path w="1093470" h="96520">
                <a:moveTo>
                  <a:pt x="1087652" y="44957"/>
                </a:moveTo>
                <a:lnTo>
                  <a:pt x="1086865" y="44957"/>
                </a:lnTo>
                <a:lnTo>
                  <a:pt x="1086865" y="51307"/>
                </a:lnTo>
                <a:lnTo>
                  <a:pt x="1087637" y="51307"/>
                </a:lnTo>
                <a:lnTo>
                  <a:pt x="1093089" y="48132"/>
                </a:lnTo>
                <a:lnTo>
                  <a:pt x="1087652" y="44957"/>
                </a:lnTo>
                <a:close/>
              </a:path>
              <a:path w="1093470" h="96520">
                <a:moveTo>
                  <a:pt x="1085214" y="45338"/>
                </a:moveTo>
                <a:lnTo>
                  <a:pt x="1080534" y="48069"/>
                </a:lnTo>
                <a:lnTo>
                  <a:pt x="1085214" y="50800"/>
                </a:lnTo>
                <a:lnTo>
                  <a:pt x="1085214" y="45338"/>
                </a:lnTo>
                <a:close/>
              </a:path>
              <a:path w="1093470" h="96520">
                <a:moveTo>
                  <a:pt x="1086865" y="45338"/>
                </a:moveTo>
                <a:lnTo>
                  <a:pt x="1085214" y="45338"/>
                </a:lnTo>
                <a:lnTo>
                  <a:pt x="1085214" y="50800"/>
                </a:lnTo>
                <a:lnTo>
                  <a:pt x="1086865" y="50800"/>
                </a:lnTo>
                <a:lnTo>
                  <a:pt x="1086865" y="45338"/>
                </a:lnTo>
                <a:close/>
              </a:path>
              <a:path w="1093470" h="96520">
                <a:moveTo>
                  <a:pt x="1010665" y="0"/>
                </a:moveTo>
                <a:lnTo>
                  <a:pt x="1008761" y="507"/>
                </a:lnTo>
                <a:lnTo>
                  <a:pt x="1006982" y="3555"/>
                </a:lnTo>
                <a:lnTo>
                  <a:pt x="1007490" y="5460"/>
                </a:lnTo>
                <a:lnTo>
                  <a:pt x="1080534" y="48069"/>
                </a:lnTo>
                <a:lnTo>
                  <a:pt x="1085214" y="45338"/>
                </a:lnTo>
                <a:lnTo>
                  <a:pt x="1086865" y="45338"/>
                </a:lnTo>
                <a:lnTo>
                  <a:pt x="1086865" y="44957"/>
                </a:lnTo>
                <a:lnTo>
                  <a:pt x="1087652" y="44957"/>
                </a:lnTo>
                <a:lnTo>
                  <a:pt x="101066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0433" y="3055162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54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表单控件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4601" y="3067748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54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表单域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81648" y="3203575"/>
            <a:ext cx="1013460" cy="96520"/>
          </a:xfrm>
          <a:custGeom>
            <a:avLst/>
            <a:gdLst/>
            <a:ahLst/>
            <a:cxnLst/>
            <a:rect l="l" t="t" r="r" b="b"/>
            <a:pathLst>
              <a:path w="1013459" h="96520">
                <a:moveTo>
                  <a:pt x="82296" y="0"/>
                </a:moveTo>
                <a:lnTo>
                  <a:pt x="80899" y="888"/>
                </a:lnTo>
                <a:lnTo>
                  <a:pt x="0" y="48132"/>
                </a:lnTo>
                <a:lnTo>
                  <a:pt x="80899" y="95250"/>
                </a:lnTo>
                <a:lnTo>
                  <a:pt x="82296" y="96138"/>
                </a:lnTo>
                <a:lnTo>
                  <a:pt x="84327" y="95631"/>
                </a:lnTo>
                <a:lnTo>
                  <a:pt x="86105" y="92582"/>
                </a:lnTo>
                <a:lnTo>
                  <a:pt x="85598" y="90677"/>
                </a:lnTo>
                <a:lnTo>
                  <a:pt x="18106" y="51307"/>
                </a:lnTo>
                <a:lnTo>
                  <a:pt x="6223" y="51307"/>
                </a:lnTo>
                <a:lnTo>
                  <a:pt x="6223" y="44957"/>
                </a:lnTo>
                <a:lnTo>
                  <a:pt x="17888" y="44957"/>
                </a:lnTo>
                <a:lnTo>
                  <a:pt x="85598" y="5461"/>
                </a:lnTo>
                <a:lnTo>
                  <a:pt x="86105" y="3556"/>
                </a:lnTo>
                <a:lnTo>
                  <a:pt x="84327" y="507"/>
                </a:lnTo>
                <a:lnTo>
                  <a:pt x="82296" y="0"/>
                </a:lnTo>
                <a:close/>
              </a:path>
              <a:path w="1013459" h="96520">
                <a:moveTo>
                  <a:pt x="17888" y="44957"/>
                </a:moveTo>
                <a:lnTo>
                  <a:pt x="6223" y="44957"/>
                </a:lnTo>
                <a:lnTo>
                  <a:pt x="6223" y="51307"/>
                </a:lnTo>
                <a:lnTo>
                  <a:pt x="18106" y="51307"/>
                </a:lnTo>
                <a:lnTo>
                  <a:pt x="17235" y="50800"/>
                </a:lnTo>
                <a:lnTo>
                  <a:pt x="7874" y="50800"/>
                </a:lnTo>
                <a:lnTo>
                  <a:pt x="7874" y="45338"/>
                </a:lnTo>
                <a:lnTo>
                  <a:pt x="17235" y="45338"/>
                </a:lnTo>
                <a:lnTo>
                  <a:pt x="17888" y="44957"/>
                </a:lnTo>
                <a:close/>
              </a:path>
              <a:path w="1013459" h="96520">
                <a:moveTo>
                  <a:pt x="1012951" y="44957"/>
                </a:moveTo>
                <a:lnTo>
                  <a:pt x="17888" y="44957"/>
                </a:lnTo>
                <a:lnTo>
                  <a:pt x="12554" y="48069"/>
                </a:lnTo>
                <a:lnTo>
                  <a:pt x="18106" y="51307"/>
                </a:lnTo>
                <a:lnTo>
                  <a:pt x="1012951" y="51307"/>
                </a:lnTo>
                <a:lnTo>
                  <a:pt x="1012951" y="44957"/>
                </a:lnTo>
                <a:close/>
              </a:path>
              <a:path w="1013459" h="96520">
                <a:moveTo>
                  <a:pt x="7874" y="45338"/>
                </a:moveTo>
                <a:lnTo>
                  <a:pt x="7874" y="50800"/>
                </a:lnTo>
                <a:lnTo>
                  <a:pt x="12554" y="48069"/>
                </a:lnTo>
                <a:lnTo>
                  <a:pt x="7874" y="45338"/>
                </a:lnTo>
                <a:close/>
              </a:path>
              <a:path w="1013459" h="96520">
                <a:moveTo>
                  <a:pt x="12554" y="48069"/>
                </a:moveTo>
                <a:lnTo>
                  <a:pt x="7874" y="50800"/>
                </a:lnTo>
                <a:lnTo>
                  <a:pt x="17235" y="50800"/>
                </a:lnTo>
                <a:lnTo>
                  <a:pt x="12554" y="48069"/>
                </a:lnTo>
                <a:close/>
              </a:path>
              <a:path w="1013459" h="96520">
                <a:moveTo>
                  <a:pt x="17235" y="45338"/>
                </a:moveTo>
                <a:lnTo>
                  <a:pt x="7874" y="45338"/>
                </a:lnTo>
                <a:lnTo>
                  <a:pt x="12554" y="48069"/>
                </a:lnTo>
                <a:lnTo>
                  <a:pt x="17235" y="4533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28725" y="2373591"/>
            <a:ext cx="6738620" cy="897890"/>
          </a:xfrm>
          <a:custGeom>
            <a:avLst/>
            <a:gdLst/>
            <a:ahLst/>
            <a:cxnLst/>
            <a:rect l="l" t="t" r="r" b="b"/>
            <a:pathLst>
              <a:path w="6738620" h="897889">
                <a:moveTo>
                  <a:pt x="0" y="897547"/>
                </a:moveTo>
                <a:lnTo>
                  <a:pt x="6738620" y="897547"/>
                </a:lnTo>
                <a:lnTo>
                  <a:pt x="6738620" y="0"/>
                </a:lnTo>
                <a:lnTo>
                  <a:pt x="0" y="0"/>
                </a:lnTo>
                <a:lnTo>
                  <a:pt x="0" y="89754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8725" y="2373591"/>
            <a:ext cx="6738620" cy="89789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70"/>
              </a:spcBef>
            </a:pPr>
            <a:r>
              <a:rPr dirty="0" sz="1050">
                <a:latin typeface="Courier New"/>
                <a:cs typeface="Courier New"/>
              </a:rPr>
              <a:t>&lt;form </a:t>
            </a:r>
            <a:r>
              <a:rPr dirty="0" sz="1050" spc="-5">
                <a:latin typeface="Courier New"/>
                <a:cs typeface="Courier New"/>
              </a:rPr>
              <a:t>action</a:t>
            </a:r>
            <a:r>
              <a:rPr dirty="0" sz="1050" spc="-5">
                <a:latin typeface="Courier New"/>
                <a:cs typeface="Courier New"/>
              </a:rPr>
              <a:t>=“</a:t>
            </a:r>
            <a:r>
              <a:rPr dirty="0" sz="1050" spc="-5">
                <a:latin typeface="Courier New"/>
                <a:cs typeface="Courier New"/>
              </a:rPr>
              <a:t>url</a:t>
            </a:r>
            <a:r>
              <a:rPr dirty="0" sz="1050" spc="-5">
                <a:latin typeface="宋体"/>
                <a:cs typeface="宋体"/>
              </a:rPr>
              <a:t>地址</a:t>
            </a:r>
            <a:r>
              <a:rPr dirty="0" sz="1050" spc="-5">
                <a:latin typeface="Courier New"/>
                <a:cs typeface="Courier New"/>
              </a:rPr>
              <a:t>” </a:t>
            </a:r>
            <a:r>
              <a:rPr dirty="0" sz="1050" spc="-5">
                <a:latin typeface="Courier New"/>
                <a:cs typeface="Courier New"/>
              </a:rPr>
              <a:t>method</a:t>
            </a:r>
            <a:r>
              <a:rPr dirty="0" sz="1050" spc="-5">
                <a:latin typeface="Courier New"/>
                <a:cs typeface="Courier New"/>
              </a:rPr>
              <a:t>=“</a:t>
            </a:r>
            <a:r>
              <a:rPr dirty="0" sz="1050" spc="-5">
                <a:latin typeface="宋体"/>
                <a:cs typeface="宋体"/>
              </a:rPr>
              <a:t>提交方式</a:t>
            </a:r>
            <a:r>
              <a:rPr dirty="0" sz="1050" spc="-5">
                <a:latin typeface="Courier New"/>
                <a:cs typeface="Courier New"/>
              </a:rPr>
              <a:t>”</a:t>
            </a:r>
            <a:r>
              <a:rPr dirty="0" sz="1050" spc="-1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name</a:t>
            </a:r>
            <a:r>
              <a:rPr dirty="0" sz="1050" spc="-5">
                <a:latin typeface="Courier New"/>
                <a:cs typeface="Courier New"/>
              </a:rPr>
              <a:t>=“</a:t>
            </a:r>
            <a:r>
              <a:rPr dirty="0" sz="1050" spc="-5">
                <a:latin typeface="宋体"/>
                <a:cs typeface="宋体"/>
              </a:rPr>
              <a:t>表单域名称</a:t>
            </a:r>
            <a:r>
              <a:rPr dirty="0" sz="1050" spc="-5">
                <a:latin typeface="Courier New"/>
                <a:cs typeface="Courier New"/>
              </a:rPr>
              <a:t>"&gt;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latin typeface="宋体"/>
                <a:cs typeface="宋体"/>
              </a:rPr>
              <a:t>各种表单元素控件</a:t>
            </a:r>
            <a:endParaRPr sz="1050">
              <a:latin typeface="宋体"/>
              <a:cs typeface="宋体"/>
            </a:endParaRPr>
          </a:p>
          <a:p>
            <a:pPr marL="170815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&lt;/form&gt;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3.3</a:t>
            </a:r>
            <a:r>
              <a:rPr dirty="0" spc="-100"/>
              <a:t> </a:t>
            </a:r>
            <a:r>
              <a:rPr dirty="0">
                <a:latin typeface="微软雅黑"/>
                <a:cs typeface="微软雅黑"/>
              </a:rPr>
              <a:t>表单域</a:t>
            </a: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表单域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是一个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包含表单元素的区域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 b="0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 spc="5" b="0">
                <a:solidFill>
                  <a:srgbClr val="252525"/>
                </a:solidFill>
                <a:latin typeface="微软雅黑"/>
                <a:cs typeface="微软雅黑"/>
              </a:rPr>
              <a:t>标签中， 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&lt;form&gt;</a:t>
            </a:r>
            <a:r>
              <a:rPr dirty="0" sz="1050" spc="-140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标签用于定义表单域，以实现用户信息的收集和传递。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&lt;form&gt;</a:t>
            </a:r>
            <a:r>
              <a:rPr dirty="0" sz="1050" spc="-110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会把它范围内的表单元素信息提交给服务器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725" y="3365677"/>
            <a:ext cx="5964935" cy="1629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1127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7796" y="1515871"/>
            <a:ext cx="662495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基础班来说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我们暂时不用表单域提交数据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只需要写上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form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标签即可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就业班等学习服务器编程阶段会重新讲解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这里只需要记住两点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在我们写表单元素之前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应该有个表单域把他们进行包含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表单域是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form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6403"/>
            <a:ext cx="60737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中，一个完整的表单通常由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表单域、表单控件（也称为表单元素）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提示信息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个部分构成。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表单的组成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1455" y="1723758"/>
            <a:ext cx="3830193" cy="3030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33014" y="2438387"/>
            <a:ext cx="3549015" cy="2316480"/>
          </a:xfrm>
          <a:custGeom>
            <a:avLst/>
            <a:gdLst/>
            <a:ahLst/>
            <a:cxnLst/>
            <a:rect l="l" t="t" r="r" b="b"/>
            <a:pathLst>
              <a:path w="3549015" h="2316479">
                <a:moveTo>
                  <a:pt x="0" y="2316226"/>
                </a:moveTo>
                <a:lnTo>
                  <a:pt x="3548634" y="2316226"/>
                </a:lnTo>
                <a:lnTo>
                  <a:pt x="3548634" y="0"/>
                </a:lnTo>
                <a:lnTo>
                  <a:pt x="0" y="0"/>
                </a:lnTo>
                <a:lnTo>
                  <a:pt x="0" y="231622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70836" y="3827017"/>
            <a:ext cx="798830" cy="96520"/>
          </a:xfrm>
          <a:custGeom>
            <a:avLst/>
            <a:gdLst/>
            <a:ahLst/>
            <a:cxnLst/>
            <a:rect l="l" t="t" r="r" b="b"/>
            <a:pathLst>
              <a:path w="798830" h="96520">
                <a:moveTo>
                  <a:pt x="786302" y="48049"/>
                </a:moveTo>
                <a:lnTo>
                  <a:pt x="713232" y="90614"/>
                </a:lnTo>
                <a:lnTo>
                  <a:pt x="712724" y="92557"/>
                </a:lnTo>
                <a:lnTo>
                  <a:pt x="714501" y="95580"/>
                </a:lnTo>
                <a:lnTo>
                  <a:pt x="716407" y="96100"/>
                </a:lnTo>
                <a:lnTo>
                  <a:pt x="793387" y="51193"/>
                </a:lnTo>
                <a:lnTo>
                  <a:pt x="792480" y="51193"/>
                </a:lnTo>
                <a:lnTo>
                  <a:pt x="792480" y="50761"/>
                </a:lnTo>
                <a:lnTo>
                  <a:pt x="790956" y="50761"/>
                </a:lnTo>
                <a:lnTo>
                  <a:pt x="786302" y="48049"/>
                </a:lnTo>
                <a:close/>
              </a:path>
              <a:path w="798830" h="96520">
                <a:moveTo>
                  <a:pt x="780780" y="44830"/>
                </a:moveTo>
                <a:lnTo>
                  <a:pt x="0" y="44830"/>
                </a:lnTo>
                <a:lnTo>
                  <a:pt x="0" y="51193"/>
                </a:lnTo>
                <a:lnTo>
                  <a:pt x="780905" y="51193"/>
                </a:lnTo>
                <a:lnTo>
                  <a:pt x="786302" y="48049"/>
                </a:lnTo>
                <a:lnTo>
                  <a:pt x="780780" y="44830"/>
                </a:lnTo>
                <a:close/>
              </a:path>
              <a:path w="798830" h="96520">
                <a:moveTo>
                  <a:pt x="793358" y="44830"/>
                </a:moveTo>
                <a:lnTo>
                  <a:pt x="792480" y="44830"/>
                </a:lnTo>
                <a:lnTo>
                  <a:pt x="792480" y="51193"/>
                </a:lnTo>
                <a:lnTo>
                  <a:pt x="793387" y="51193"/>
                </a:lnTo>
                <a:lnTo>
                  <a:pt x="798830" y="48018"/>
                </a:lnTo>
                <a:lnTo>
                  <a:pt x="793358" y="44830"/>
                </a:lnTo>
                <a:close/>
              </a:path>
              <a:path w="798830" h="96520">
                <a:moveTo>
                  <a:pt x="790956" y="45338"/>
                </a:moveTo>
                <a:lnTo>
                  <a:pt x="786302" y="48049"/>
                </a:lnTo>
                <a:lnTo>
                  <a:pt x="790956" y="50761"/>
                </a:lnTo>
                <a:lnTo>
                  <a:pt x="790956" y="45338"/>
                </a:lnTo>
                <a:close/>
              </a:path>
              <a:path w="798830" h="96520">
                <a:moveTo>
                  <a:pt x="792480" y="45338"/>
                </a:moveTo>
                <a:lnTo>
                  <a:pt x="790956" y="45338"/>
                </a:lnTo>
                <a:lnTo>
                  <a:pt x="790956" y="50761"/>
                </a:lnTo>
                <a:lnTo>
                  <a:pt x="792480" y="50761"/>
                </a:lnTo>
                <a:lnTo>
                  <a:pt x="792480" y="45338"/>
                </a:lnTo>
                <a:close/>
              </a:path>
              <a:path w="798830" h="96520">
                <a:moveTo>
                  <a:pt x="716407" y="0"/>
                </a:moveTo>
                <a:lnTo>
                  <a:pt x="714501" y="507"/>
                </a:lnTo>
                <a:lnTo>
                  <a:pt x="713613" y="2031"/>
                </a:lnTo>
                <a:lnTo>
                  <a:pt x="712724" y="3428"/>
                </a:lnTo>
                <a:lnTo>
                  <a:pt x="713232" y="5460"/>
                </a:lnTo>
                <a:lnTo>
                  <a:pt x="786302" y="48049"/>
                </a:lnTo>
                <a:lnTo>
                  <a:pt x="790956" y="45338"/>
                </a:lnTo>
                <a:lnTo>
                  <a:pt x="792480" y="45338"/>
                </a:lnTo>
                <a:lnTo>
                  <a:pt x="792480" y="44830"/>
                </a:lnTo>
                <a:lnTo>
                  <a:pt x="793358" y="44830"/>
                </a:lnTo>
                <a:lnTo>
                  <a:pt x="71640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0433" y="3712121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54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提示信息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0836" y="3170047"/>
            <a:ext cx="1093470" cy="96520"/>
          </a:xfrm>
          <a:custGeom>
            <a:avLst/>
            <a:gdLst/>
            <a:ahLst/>
            <a:cxnLst/>
            <a:rect l="l" t="t" r="r" b="b"/>
            <a:pathLst>
              <a:path w="1093470" h="96520">
                <a:moveTo>
                  <a:pt x="1080534" y="48069"/>
                </a:moveTo>
                <a:lnTo>
                  <a:pt x="1007490" y="90677"/>
                </a:lnTo>
                <a:lnTo>
                  <a:pt x="1006982" y="92582"/>
                </a:lnTo>
                <a:lnTo>
                  <a:pt x="1008761" y="95630"/>
                </a:lnTo>
                <a:lnTo>
                  <a:pt x="1010665" y="96138"/>
                </a:lnTo>
                <a:lnTo>
                  <a:pt x="1087637" y="51307"/>
                </a:lnTo>
                <a:lnTo>
                  <a:pt x="1086865" y="51307"/>
                </a:lnTo>
                <a:lnTo>
                  <a:pt x="1086865" y="50800"/>
                </a:lnTo>
                <a:lnTo>
                  <a:pt x="1085214" y="50800"/>
                </a:lnTo>
                <a:lnTo>
                  <a:pt x="1080534" y="48069"/>
                </a:lnTo>
                <a:close/>
              </a:path>
              <a:path w="1093470" h="96520">
                <a:moveTo>
                  <a:pt x="1075200" y="44957"/>
                </a:moveTo>
                <a:lnTo>
                  <a:pt x="0" y="44957"/>
                </a:lnTo>
                <a:lnTo>
                  <a:pt x="0" y="51307"/>
                </a:lnTo>
                <a:lnTo>
                  <a:pt x="1074982" y="51307"/>
                </a:lnTo>
                <a:lnTo>
                  <a:pt x="1080534" y="48069"/>
                </a:lnTo>
                <a:lnTo>
                  <a:pt x="1075200" y="44957"/>
                </a:lnTo>
                <a:close/>
              </a:path>
              <a:path w="1093470" h="96520">
                <a:moveTo>
                  <a:pt x="1087652" y="44957"/>
                </a:moveTo>
                <a:lnTo>
                  <a:pt x="1086865" y="44957"/>
                </a:lnTo>
                <a:lnTo>
                  <a:pt x="1086865" y="51307"/>
                </a:lnTo>
                <a:lnTo>
                  <a:pt x="1087637" y="51307"/>
                </a:lnTo>
                <a:lnTo>
                  <a:pt x="1093089" y="48132"/>
                </a:lnTo>
                <a:lnTo>
                  <a:pt x="1087652" y="44957"/>
                </a:lnTo>
                <a:close/>
              </a:path>
              <a:path w="1093470" h="96520">
                <a:moveTo>
                  <a:pt x="1085214" y="45338"/>
                </a:moveTo>
                <a:lnTo>
                  <a:pt x="1080534" y="48069"/>
                </a:lnTo>
                <a:lnTo>
                  <a:pt x="1085214" y="50800"/>
                </a:lnTo>
                <a:lnTo>
                  <a:pt x="1085214" y="45338"/>
                </a:lnTo>
                <a:close/>
              </a:path>
              <a:path w="1093470" h="96520">
                <a:moveTo>
                  <a:pt x="1086865" y="45338"/>
                </a:moveTo>
                <a:lnTo>
                  <a:pt x="1085214" y="45338"/>
                </a:lnTo>
                <a:lnTo>
                  <a:pt x="1085214" y="50800"/>
                </a:lnTo>
                <a:lnTo>
                  <a:pt x="1086865" y="50800"/>
                </a:lnTo>
                <a:lnTo>
                  <a:pt x="1086865" y="45338"/>
                </a:lnTo>
                <a:close/>
              </a:path>
              <a:path w="1093470" h="96520">
                <a:moveTo>
                  <a:pt x="1010665" y="0"/>
                </a:moveTo>
                <a:lnTo>
                  <a:pt x="1008761" y="507"/>
                </a:lnTo>
                <a:lnTo>
                  <a:pt x="1006982" y="3555"/>
                </a:lnTo>
                <a:lnTo>
                  <a:pt x="1007490" y="5460"/>
                </a:lnTo>
                <a:lnTo>
                  <a:pt x="1080534" y="48069"/>
                </a:lnTo>
                <a:lnTo>
                  <a:pt x="1085214" y="45338"/>
                </a:lnTo>
                <a:lnTo>
                  <a:pt x="1086865" y="45338"/>
                </a:lnTo>
                <a:lnTo>
                  <a:pt x="1086865" y="44957"/>
                </a:lnTo>
                <a:lnTo>
                  <a:pt x="1087652" y="44957"/>
                </a:lnTo>
                <a:lnTo>
                  <a:pt x="101066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0433" y="3055162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54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表单控件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4601" y="3067748"/>
            <a:ext cx="1230630" cy="36830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54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表单域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81648" y="3203575"/>
            <a:ext cx="1013460" cy="96520"/>
          </a:xfrm>
          <a:custGeom>
            <a:avLst/>
            <a:gdLst/>
            <a:ahLst/>
            <a:cxnLst/>
            <a:rect l="l" t="t" r="r" b="b"/>
            <a:pathLst>
              <a:path w="1013459" h="96520">
                <a:moveTo>
                  <a:pt x="82296" y="0"/>
                </a:moveTo>
                <a:lnTo>
                  <a:pt x="80899" y="888"/>
                </a:lnTo>
                <a:lnTo>
                  <a:pt x="0" y="48132"/>
                </a:lnTo>
                <a:lnTo>
                  <a:pt x="80899" y="95250"/>
                </a:lnTo>
                <a:lnTo>
                  <a:pt x="82296" y="96138"/>
                </a:lnTo>
                <a:lnTo>
                  <a:pt x="84327" y="95631"/>
                </a:lnTo>
                <a:lnTo>
                  <a:pt x="86105" y="92582"/>
                </a:lnTo>
                <a:lnTo>
                  <a:pt x="85598" y="90677"/>
                </a:lnTo>
                <a:lnTo>
                  <a:pt x="18106" y="51307"/>
                </a:lnTo>
                <a:lnTo>
                  <a:pt x="6223" y="51307"/>
                </a:lnTo>
                <a:lnTo>
                  <a:pt x="6223" y="44957"/>
                </a:lnTo>
                <a:lnTo>
                  <a:pt x="17888" y="44957"/>
                </a:lnTo>
                <a:lnTo>
                  <a:pt x="85598" y="5461"/>
                </a:lnTo>
                <a:lnTo>
                  <a:pt x="86105" y="3556"/>
                </a:lnTo>
                <a:lnTo>
                  <a:pt x="84327" y="507"/>
                </a:lnTo>
                <a:lnTo>
                  <a:pt x="82296" y="0"/>
                </a:lnTo>
                <a:close/>
              </a:path>
              <a:path w="1013459" h="96520">
                <a:moveTo>
                  <a:pt x="17888" y="44957"/>
                </a:moveTo>
                <a:lnTo>
                  <a:pt x="6223" y="44957"/>
                </a:lnTo>
                <a:lnTo>
                  <a:pt x="6223" y="51307"/>
                </a:lnTo>
                <a:lnTo>
                  <a:pt x="18106" y="51307"/>
                </a:lnTo>
                <a:lnTo>
                  <a:pt x="17235" y="50800"/>
                </a:lnTo>
                <a:lnTo>
                  <a:pt x="7874" y="50800"/>
                </a:lnTo>
                <a:lnTo>
                  <a:pt x="7874" y="45338"/>
                </a:lnTo>
                <a:lnTo>
                  <a:pt x="17235" y="45338"/>
                </a:lnTo>
                <a:lnTo>
                  <a:pt x="17888" y="44957"/>
                </a:lnTo>
                <a:close/>
              </a:path>
              <a:path w="1013459" h="96520">
                <a:moveTo>
                  <a:pt x="1012951" y="44957"/>
                </a:moveTo>
                <a:lnTo>
                  <a:pt x="17888" y="44957"/>
                </a:lnTo>
                <a:lnTo>
                  <a:pt x="12554" y="48069"/>
                </a:lnTo>
                <a:lnTo>
                  <a:pt x="18106" y="51307"/>
                </a:lnTo>
                <a:lnTo>
                  <a:pt x="1012951" y="51307"/>
                </a:lnTo>
                <a:lnTo>
                  <a:pt x="1012951" y="44957"/>
                </a:lnTo>
                <a:close/>
              </a:path>
              <a:path w="1013459" h="96520">
                <a:moveTo>
                  <a:pt x="7874" y="45338"/>
                </a:moveTo>
                <a:lnTo>
                  <a:pt x="7874" y="50800"/>
                </a:lnTo>
                <a:lnTo>
                  <a:pt x="12554" y="48069"/>
                </a:lnTo>
                <a:lnTo>
                  <a:pt x="7874" y="45338"/>
                </a:lnTo>
                <a:close/>
              </a:path>
              <a:path w="1013459" h="96520">
                <a:moveTo>
                  <a:pt x="12554" y="48069"/>
                </a:moveTo>
                <a:lnTo>
                  <a:pt x="7874" y="50800"/>
                </a:lnTo>
                <a:lnTo>
                  <a:pt x="17235" y="50800"/>
                </a:lnTo>
                <a:lnTo>
                  <a:pt x="12554" y="48069"/>
                </a:lnTo>
                <a:close/>
              </a:path>
              <a:path w="1013459" h="96520">
                <a:moveTo>
                  <a:pt x="17235" y="45338"/>
                </a:moveTo>
                <a:lnTo>
                  <a:pt x="7874" y="45338"/>
                </a:lnTo>
                <a:lnTo>
                  <a:pt x="12554" y="48069"/>
                </a:lnTo>
                <a:lnTo>
                  <a:pt x="17235" y="4533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448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6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表单控件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430273"/>
            <a:ext cx="590042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在表单域中可以定义各种表单元素，这些表单元素就是允许用户在表单中输入或者选择的内容控件。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接下来我们讲解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输入表单元素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select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下拉表单元素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 startAt="2"/>
            </a:pP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textarea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文本域元素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68146" y="2333244"/>
            <a:ext cx="6497955" cy="440055"/>
          </a:xfrm>
          <a:custGeom>
            <a:avLst/>
            <a:gdLst/>
            <a:ahLst/>
            <a:cxnLst/>
            <a:rect l="l" t="t" r="r" b="b"/>
            <a:pathLst>
              <a:path w="6497955" h="440055">
                <a:moveTo>
                  <a:pt x="0" y="440055"/>
                </a:moveTo>
                <a:lnTo>
                  <a:pt x="6497828" y="440055"/>
                </a:lnTo>
                <a:lnTo>
                  <a:pt x="6497828" y="0"/>
                </a:lnTo>
                <a:lnTo>
                  <a:pt x="0" y="0"/>
                </a:lnTo>
                <a:lnTo>
                  <a:pt x="0" y="44005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8146" y="2333244"/>
            <a:ext cx="6497955" cy="44005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20"/>
              </a:spcBef>
              <a:tabLst>
                <a:tab pos="1842770" algn="l"/>
              </a:tabLst>
            </a:pPr>
            <a:r>
              <a:rPr dirty="0" sz="1050" spc="-5">
                <a:latin typeface="Courier New"/>
                <a:cs typeface="Courier New"/>
              </a:rPr>
              <a:t>&lt;input</a:t>
            </a:r>
            <a:r>
              <a:rPr dirty="0" sz="1050" spc="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type="</a:t>
            </a:r>
            <a:r>
              <a:rPr dirty="0" sz="1050" spc="-5">
                <a:latin typeface="宋体"/>
                <a:cs typeface="宋体"/>
              </a:rPr>
              <a:t>属性值</a:t>
            </a:r>
            <a:r>
              <a:rPr dirty="0" sz="1050" spc="-5">
                <a:latin typeface="Courier New"/>
                <a:cs typeface="Courier New"/>
              </a:rPr>
              <a:t>"	</a:t>
            </a:r>
            <a:r>
              <a:rPr dirty="0" sz="1050">
                <a:latin typeface="Courier New"/>
                <a:cs typeface="Courier New"/>
              </a:rPr>
              <a:t>/&gt;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3031998"/>
            <a:ext cx="336359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&lt;input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/&gt;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标签为单标签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type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属性设置不同的属性值用来指定不同的控件类型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3.4.1 </a:t>
            </a:r>
            <a:r>
              <a:rPr dirty="0" spc="-5"/>
              <a:t>&lt;input&gt;</a:t>
            </a:r>
            <a:r>
              <a:rPr dirty="0" spc="-65"/>
              <a:t> </a:t>
            </a:r>
            <a:r>
              <a:rPr dirty="0">
                <a:latin typeface="微软雅黑"/>
                <a:cs typeface="微软雅黑"/>
              </a:rPr>
              <a:t>表单元素</a:t>
            </a: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在英文单词中，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input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是输入的意思，而在表单元素中 </a:t>
            </a:r>
            <a:r>
              <a:rPr dirty="0" sz="1050" spc="-5" b="0">
                <a:solidFill>
                  <a:srgbClr val="FF0000"/>
                </a:solidFill>
                <a:latin typeface="微软雅黑"/>
                <a:cs typeface="微软雅黑"/>
              </a:rPr>
              <a:t>&lt;input&gt;</a:t>
            </a:r>
            <a:r>
              <a:rPr dirty="0" sz="1050" spc="-75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标签用于收集用户信息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790"/>
              </a:spcBef>
            </a:pPr>
            <a:r>
              <a:rPr dirty="0" sz="1050" spc="5" b="0">
                <a:solidFill>
                  <a:srgbClr val="252525"/>
                </a:solidFill>
                <a:latin typeface="微软雅黑"/>
                <a:cs typeface="微软雅黑"/>
              </a:rPr>
              <a:t>在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 b="0">
                <a:solidFill>
                  <a:srgbClr val="252525"/>
                </a:solidFill>
                <a:latin typeface="微软雅黑"/>
                <a:cs typeface="微软雅黑"/>
              </a:rPr>
              <a:t>&lt;input&gt;</a:t>
            </a:r>
            <a:r>
              <a:rPr dirty="0" sz="1050" spc="-15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标签中，包含一个</a:t>
            </a:r>
            <a:r>
              <a:rPr dirty="0" sz="1050" spc="-35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type</a:t>
            </a:r>
            <a:r>
              <a:rPr dirty="0" sz="1050" spc="-25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 b="0">
                <a:solidFill>
                  <a:srgbClr val="252525"/>
                </a:solidFill>
                <a:latin typeface="微软雅黑"/>
                <a:cs typeface="微软雅黑"/>
              </a:rPr>
              <a:t>属性，根据不同的</a:t>
            </a:r>
            <a:r>
              <a:rPr dirty="0" sz="1050" spc="-50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FF0000"/>
                </a:solidFill>
                <a:latin typeface="微软雅黑"/>
                <a:cs typeface="微软雅黑"/>
              </a:rPr>
              <a:t>type</a:t>
            </a:r>
            <a:r>
              <a:rPr dirty="0" sz="1050" spc="-25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属性值，输入字段拥有很多种形式（可以是文本 </a:t>
            </a:r>
            <a:r>
              <a:rPr dirty="0" sz="1050" spc="-210" b="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0">
                <a:solidFill>
                  <a:srgbClr val="252525"/>
                </a:solidFill>
                <a:latin typeface="微软雅黑"/>
                <a:cs typeface="微软雅黑"/>
              </a:rPr>
              <a:t>字段、复选框、掩码后的文本控件、单选按钮、按钮等）。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635" y="1312887"/>
            <a:ext cx="6299835" cy="8362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表格主要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用于显示、展示数据，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因为它可以让数据显示的非常的规整，可读性非常好。特别是后台展示数据 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的时候，能够熟练运用表格就显得很重要。一个清爽简约的表格能够把繁杂的数据表现得很有条理。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Pink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老师总结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表格不是用来布局页面的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而是用来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展示数据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表格的主要作用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5550" y="2596032"/>
            <a:ext cx="5543550" cy="160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63587" y="1647520"/>
            <a:ext cx="6267450" cy="3316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590800" cy="64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type</a:t>
            </a:r>
            <a:r>
              <a:rPr dirty="0" sz="1050" spc="-7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属性的属性值及其描述如下：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440307"/>
            <a:ext cx="412432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除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type</a:t>
            </a:r>
            <a:r>
              <a:rPr dirty="0" sz="1050" spc="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属性外，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&lt;input&gt;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标签还有其他很多属性，其常用属性如下：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7191" y="1957704"/>
            <a:ext cx="6439153" cy="1597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590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3651630"/>
            <a:ext cx="5990590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name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value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是每个表单元素都有的属性值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主要给后台人员使用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name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表单元素的名字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要求</a:t>
            </a:r>
            <a:r>
              <a:rPr dirty="0" sz="1050" spc="-1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单选按钮和复选框要有相同的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name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值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3.   checked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属性主要针对于单选按钮和复选框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1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主要作用一打开页面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就要可以默认选中某个表单元素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maxlength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是用户可以在表单元素输入的最大字符数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一般较少使用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52373" y="2375535"/>
            <a:ext cx="6513830" cy="511809"/>
          </a:xfrm>
          <a:custGeom>
            <a:avLst/>
            <a:gdLst/>
            <a:ahLst/>
            <a:cxnLst/>
            <a:rect l="l" t="t" r="r" b="b"/>
            <a:pathLst>
              <a:path w="6513830" h="511810">
                <a:moveTo>
                  <a:pt x="0" y="511809"/>
                </a:moveTo>
                <a:lnTo>
                  <a:pt x="6513576" y="511809"/>
                </a:lnTo>
                <a:lnTo>
                  <a:pt x="6513576" y="0"/>
                </a:lnTo>
                <a:lnTo>
                  <a:pt x="0" y="0"/>
                </a:lnTo>
                <a:lnTo>
                  <a:pt x="0" y="51180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2373" y="2375535"/>
            <a:ext cx="6513830" cy="511809"/>
          </a:xfrm>
          <a:prstGeom prst="rect">
            <a:avLst/>
          </a:prstGeom>
        </p:spPr>
        <p:txBody>
          <a:bodyPr wrap="square" lIns="0" tIns="48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"/>
              </a:spcBef>
            </a:pPr>
            <a:endParaRPr sz="110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  <a:tabLst>
                <a:tab pos="2397125" algn="l"/>
              </a:tabLst>
            </a:pPr>
            <a:r>
              <a:rPr dirty="0" sz="1050">
                <a:latin typeface="宋体"/>
                <a:cs typeface="宋体"/>
              </a:rPr>
              <a:t>用户名</a:t>
            </a:r>
            <a:r>
              <a:rPr dirty="0" sz="1050">
                <a:latin typeface="Courier New"/>
                <a:cs typeface="Courier New"/>
              </a:rPr>
              <a:t>: </a:t>
            </a:r>
            <a:r>
              <a:rPr dirty="0" sz="1050" spc="-5">
                <a:latin typeface="Courier New"/>
                <a:cs typeface="Courier New"/>
              </a:rPr>
              <a:t>&lt;input</a:t>
            </a:r>
            <a:r>
              <a:rPr dirty="0" sz="1050" spc="-6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type="text"	value="</a:t>
            </a:r>
            <a:r>
              <a:rPr dirty="0" sz="1050" spc="-5">
                <a:latin typeface="宋体"/>
                <a:cs typeface="宋体"/>
              </a:rPr>
              <a:t>请输入用户名</a:t>
            </a:r>
            <a:r>
              <a:rPr dirty="0" sz="1050" spc="-5">
                <a:latin typeface="Courier New"/>
                <a:cs typeface="Courier New"/>
              </a:rPr>
              <a:t>"</a:t>
            </a:r>
            <a:r>
              <a:rPr dirty="0" sz="1050" spc="-125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/&gt;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590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1428750"/>
            <a:ext cx="3445510" cy="720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有些表单元素想刚打开页面就默认显示几个文字怎么做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74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答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可以给这些表单元素设置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value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属性=“值”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2526538"/>
            <a:ext cx="6569075" cy="511809"/>
          </a:xfrm>
          <a:custGeom>
            <a:avLst/>
            <a:gdLst/>
            <a:ahLst/>
            <a:cxnLst/>
            <a:rect l="l" t="t" r="r" b="b"/>
            <a:pathLst>
              <a:path w="6569075" h="511810">
                <a:moveTo>
                  <a:pt x="0" y="511810"/>
                </a:moveTo>
                <a:lnTo>
                  <a:pt x="6568821" y="511810"/>
                </a:lnTo>
                <a:lnTo>
                  <a:pt x="6568821" y="0"/>
                </a:lnTo>
                <a:lnTo>
                  <a:pt x="0" y="0"/>
                </a:lnTo>
                <a:lnTo>
                  <a:pt x="0" y="51181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2526538"/>
            <a:ext cx="6569075" cy="511809"/>
          </a:xfrm>
          <a:prstGeom prst="rect">
            <a:avLst/>
          </a:prstGeom>
        </p:spPr>
        <p:txBody>
          <a:bodyPr wrap="square" lIns="0" tIns="471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  <a:tabLst>
                <a:tab pos="2317115" algn="l"/>
              </a:tabLst>
            </a:pPr>
            <a:r>
              <a:rPr dirty="0" sz="1050">
                <a:latin typeface="宋体"/>
                <a:cs typeface="宋体"/>
              </a:rPr>
              <a:t>用户名</a:t>
            </a:r>
            <a:r>
              <a:rPr dirty="0" sz="1050">
                <a:latin typeface="Courier New"/>
                <a:cs typeface="Courier New"/>
              </a:rPr>
              <a:t>: </a:t>
            </a:r>
            <a:r>
              <a:rPr dirty="0" sz="1050" spc="-5">
                <a:latin typeface="Courier New"/>
                <a:cs typeface="Courier New"/>
              </a:rPr>
              <a:t>&lt;input</a:t>
            </a:r>
            <a:r>
              <a:rPr dirty="0" sz="1050" spc="-2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type="text"	value="</a:t>
            </a:r>
            <a:r>
              <a:rPr dirty="0" sz="1050" spc="-5">
                <a:latin typeface="宋体"/>
                <a:cs typeface="宋体"/>
              </a:rPr>
              <a:t>请输入用户名</a:t>
            </a:r>
            <a:r>
              <a:rPr dirty="0" sz="1050" spc="-5">
                <a:latin typeface="Courier New"/>
                <a:cs typeface="Courier New"/>
              </a:rPr>
              <a:t>" name="username"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/&gt;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3296284"/>
            <a:ext cx="428752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525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name</a:t>
            </a:r>
            <a:r>
              <a:rPr dirty="0" sz="1050" spc="-3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属性后面的值，是自定义的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455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radio</a:t>
            </a:r>
            <a:r>
              <a:rPr dirty="0" sz="1050" spc="-5">
                <a:latin typeface="微软雅黑"/>
                <a:cs typeface="微软雅黑"/>
              </a:rPr>
              <a:t> (</a:t>
            </a:r>
            <a:r>
              <a:rPr dirty="0" sz="1050" spc="-5">
                <a:latin typeface="微软雅黑"/>
                <a:cs typeface="微软雅黑"/>
              </a:rPr>
              <a:t>或者</a:t>
            </a:r>
            <a:r>
              <a:rPr dirty="0" sz="1050" spc="-5">
                <a:latin typeface="微软雅黑"/>
                <a:cs typeface="微软雅黑"/>
              </a:rPr>
              <a:t>checkbox</a:t>
            </a:r>
            <a:r>
              <a:rPr dirty="0" sz="1050" spc="-5">
                <a:latin typeface="微软雅黑"/>
                <a:cs typeface="微软雅黑"/>
              </a:rPr>
              <a:t>）如果是一组，我们必须给他们命名相同的名字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191" y="3999229"/>
            <a:ext cx="6569075" cy="716280"/>
          </a:xfrm>
          <a:prstGeom prst="rect">
            <a:avLst/>
          </a:prstGeom>
          <a:solidFill>
            <a:srgbClr val="E6EFFF"/>
          </a:solidFill>
        </p:spPr>
        <p:txBody>
          <a:bodyPr wrap="square" lIns="0" tIns="506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  <a:tabLst>
                <a:tab pos="2712085" algn="l"/>
              </a:tabLst>
            </a:pPr>
            <a:r>
              <a:rPr dirty="0" sz="1050" spc="-5">
                <a:latin typeface="Courier New"/>
                <a:cs typeface="Courier New"/>
              </a:rPr>
              <a:t>&lt;input type="radio"</a:t>
            </a:r>
            <a:r>
              <a:rPr dirty="0" sz="1050" spc="-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name="sex"	</a:t>
            </a:r>
            <a:r>
              <a:rPr dirty="0" sz="1050" spc="5">
                <a:latin typeface="Courier New"/>
                <a:cs typeface="Courier New"/>
              </a:rPr>
              <a:t>/&gt;</a:t>
            </a:r>
            <a:r>
              <a:rPr dirty="0" sz="1050" spc="5">
                <a:latin typeface="宋体"/>
                <a:cs typeface="宋体"/>
              </a:rPr>
              <a:t>男</a:t>
            </a:r>
            <a:endParaRPr sz="1050">
              <a:latin typeface="宋体"/>
              <a:cs typeface="宋体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&lt;input type="radio" name="sex"</a:t>
            </a:r>
            <a:r>
              <a:rPr dirty="0" sz="1050" spc="-19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/&gt;</a:t>
            </a:r>
            <a:r>
              <a:rPr dirty="0" sz="1050">
                <a:latin typeface="宋体"/>
                <a:cs typeface="宋体"/>
              </a:rPr>
              <a:t>女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877570"/>
            <a:ext cx="2590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096" y="1439417"/>
            <a:ext cx="6457950" cy="880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页面中的表单元素很多，如何区别不同的表单元素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50500"/>
              </a:lnSpc>
              <a:spcBef>
                <a:spcPts val="6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答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 name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属性：当前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input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表单的名字，后台可以通过这个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name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属性找到这个表单。页面中的表单很多， 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name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的主要作用就是用于区别不同的表单。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65606" y="2421953"/>
            <a:ext cx="6491605" cy="889000"/>
          </a:xfrm>
          <a:custGeom>
            <a:avLst/>
            <a:gdLst/>
            <a:ahLst/>
            <a:cxnLst/>
            <a:rect l="l" t="t" r="r" b="b"/>
            <a:pathLst>
              <a:path w="6491605" h="889000">
                <a:moveTo>
                  <a:pt x="0" y="888809"/>
                </a:moveTo>
                <a:lnTo>
                  <a:pt x="6491478" y="888809"/>
                </a:lnTo>
                <a:lnTo>
                  <a:pt x="6491478" y="0"/>
                </a:lnTo>
                <a:lnTo>
                  <a:pt x="0" y="0"/>
                </a:lnTo>
                <a:lnTo>
                  <a:pt x="0" y="88880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36624" y="2553461"/>
            <a:ext cx="13462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050" spc="5">
                <a:latin typeface="宋体"/>
                <a:cs typeface="宋体"/>
              </a:rPr>
              <a:t>性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9202" y="2553461"/>
            <a:ext cx="214629" cy="168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050" spc="5">
                <a:latin typeface="宋体"/>
                <a:cs typeface="宋体"/>
              </a:rPr>
              <a:t>别</a:t>
            </a:r>
            <a:r>
              <a:rPr dirty="0" sz="1050"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6624" y="2794507"/>
            <a:ext cx="5033645" cy="408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&lt;input type="radio" name="sex" value="</a:t>
            </a:r>
            <a:r>
              <a:rPr dirty="0" sz="1050" spc="-5">
                <a:latin typeface="宋体"/>
                <a:cs typeface="宋体"/>
              </a:rPr>
              <a:t>男</a:t>
            </a:r>
            <a:r>
              <a:rPr dirty="0" sz="1050" spc="-5">
                <a:latin typeface="Courier New"/>
                <a:cs typeface="Courier New"/>
              </a:rPr>
              <a:t>" </a:t>
            </a:r>
            <a:r>
              <a:rPr dirty="0" sz="1050" spc="-10">
                <a:latin typeface="Courier New"/>
                <a:cs typeface="Courier New"/>
              </a:rPr>
              <a:t>checked="checked"</a:t>
            </a:r>
            <a:r>
              <a:rPr dirty="0" sz="1050" spc="-22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/&gt;</a:t>
            </a:r>
            <a:r>
              <a:rPr dirty="0" sz="1050">
                <a:latin typeface="宋体"/>
                <a:cs typeface="宋体"/>
              </a:rPr>
              <a:t>男</a:t>
            </a:r>
            <a:endParaRPr sz="105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&lt;input type="radio" name="sex" value="</a:t>
            </a:r>
            <a:r>
              <a:rPr dirty="0" sz="1050" spc="-5">
                <a:latin typeface="宋体"/>
                <a:cs typeface="宋体"/>
              </a:rPr>
              <a:t>女</a:t>
            </a:r>
            <a:r>
              <a:rPr dirty="0" sz="1050" spc="-5">
                <a:latin typeface="Courier New"/>
                <a:cs typeface="Courier New"/>
              </a:rPr>
              <a:t>"</a:t>
            </a:r>
            <a:r>
              <a:rPr dirty="0" sz="1050" spc="-18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/&gt;</a:t>
            </a:r>
            <a:r>
              <a:rPr dirty="0" sz="1050">
                <a:latin typeface="宋体"/>
                <a:cs typeface="宋体"/>
              </a:rPr>
              <a:t>女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877570"/>
            <a:ext cx="2133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096" y="1428750"/>
            <a:ext cx="4025265" cy="719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如果页面一打开就让某个单选按钮或者复选框是选中状态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?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  <a:spcBef>
                <a:spcPts val="74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答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checked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属性：表示默认选中状态。用于单选按钮和复选按钮。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65606" y="2421953"/>
            <a:ext cx="6491605" cy="889000"/>
          </a:xfrm>
          <a:custGeom>
            <a:avLst/>
            <a:gdLst/>
            <a:ahLst/>
            <a:cxnLst/>
            <a:rect l="l" t="t" r="r" b="b"/>
            <a:pathLst>
              <a:path w="6491605" h="889000">
                <a:moveTo>
                  <a:pt x="0" y="888809"/>
                </a:moveTo>
                <a:lnTo>
                  <a:pt x="6491478" y="888809"/>
                </a:lnTo>
                <a:lnTo>
                  <a:pt x="6491478" y="0"/>
                </a:lnTo>
                <a:lnTo>
                  <a:pt x="0" y="0"/>
                </a:lnTo>
                <a:lnTo>
                  <a:pt x="0" y="88880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5606" y="2421953"/>
            <a:ext cx="6491605" cy="889000"/>
          </a:xfrm>
          <a:prstGeom prst="rect">
            <a:avLst/>
          </a:prstGeom>
        </p:spPr>
        <p:txBody>
          <a:bodyPr wrap="square" lIns="0" tIns="338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"/>
              </a:spcBef>
            </a:pPr>
            <a:endParaRPr sz="17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&lt;input type="radio" name="sex" value="</a:t>
            </a:r>
            <a:r>
              <a:rPr dirty="0" sz="1050" spc="-5">
                <a:latin typeface="宋体"/>
                <a:cs typeface="宋体"/>
              </a:rPr>
              <a:t>男</a:t>
            </a:r>
            <a:r>
              <a:rPr dirty="0" sz="1050" spc="-5">
                <a:latin typeface="Courier New"/>
                <a:cs typeface="Courier New"/>
              </a:rPr>
              <a:t>" checked="checked"</a:t>
            </a:r>
            <a:r>
              <a:rPr dirty="0" sz="1050" spc="-2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/&gt;</a:t>
            </a:r>
            <a:r>
              <a:rPr dirty="0" sz="1050">
                <a:latin typeface="宋体"/>
                <a:cs typeface="宋体"/>
              </a:rPr>
              <a:t>男</a:t>
            </a:r>
            <a:endParaRPr sz="1050">
              <a:latin typeface="宋体"/>
              <a:cs typeface="宋体"/>
            </a:endParaRP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&lt;input type="text"</a:t>
            </a:r>
            <a:r>
              <a:rPr dirty="0" sz="1050" spc="-9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value=“</a:t>
            </a:r>
            <a:r>
              <a:rPr dirty="0" sz="1050" spc="-5">
                <a:latin typeface="宋体"/>
                <a:cs typeface="宋体"/>
              </a:rPr>
              <a:t>请输入用户名</a:t>
            </a:r>
            <a:r>
              <a:rPr dirty="0" sz="1050" spc="-5">
                <a:latin typeface="Courier New"/>
                <a:cs typeface="Courier New"/>
              </a:rPr>
              <a:t>”</a:t>
            </a:r>
            <a:r>
              <a:rPr dirty="0" sz="1050" spc="-5"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133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3.4.1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&lt;input&gt;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1428750"/>
            <a:ext cx="3914140" cy="719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4.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如何让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表单元素展示不同的形态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?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比如单选按钮或者文本框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  <a:spcBef>
                <a:spcPts val="74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答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type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type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属性可以让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表单元素设置不同的形态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2569121"/>
            <a:ext cx="6569075" cy="749935"/>
          </a:xfrm>
          <a:custGeom>
            <a:avLst/>
            <a:gdLst/>
            <a:ahLst/>
            <a:cxnLst/>
            <a:rect l="l" t="t" r="r" b="b"/>
            <a:pathLst>
              <a:path w="6569075" h="749935">
                <a:moveTo>
                  <a:pt x="0" y="749515"/>
                </a:moveTo>
                <a:lnTo>
                  <a:pt x="6568821" y="749515"/>
                </a:lnTo>
                <a:lnTo>
                  <a:pt x="6568821" y="0"/>
                </a:lnTo>
                <a:lnTo>
                  <a:pt x="0" y="0"/>
                </a:lnTo>
                <a:lnTo>
                  <a:pt x="0" y="749515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2569121"/>
            <a:ext cx="6569075" cy="749935"/>
          </a:xfrm>
          <a:prstGeom prst="rect">
            <a:avLst/>
          </a:prstGeom>
        </p:spPr>
        <p:txBody>
          <a:bodyPr wrap="square" lIns="0" tIns="6961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4"/>
              </a:spcBef>
            </a:pPr>
            <a:endParaRPr sz="12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&lt;label</a:t>
            </a:r>
            <a:r>
              <a:rPr dirty="0" sz="1050" spc="-95">
                <a:latin typeface="Courier New"/>
                <a:cs typeface="Courier New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Courier New"/>
                <a:cs typeface="Courier New"/>
              </a:rPr>
              <a:t>for="sex"</a:t>
            </a:r>
            <a:r>
              <a:rPr dirty="0" sz="1050" spc="-5">
                <a:latin typeface="Courier New"/>
                <a:cs typeface="Courier New"/>
              </a:rPr>
              <a:t>&gt;</a:t>
            </a:r>
            <a:r>
              <a:rPr dirty="0" sz="1050" spc="-5">
                <a:latin typeface="宋体"/>
                <a:cs typeface="宋体"/>
              </a:rPr>
              <a:t>男</a:t>
            </a:r>
            <a:r>
              <a:rPr dirty="0" sz="1050" spc="-5">
                <a:latin typeface="Courier New"/>
                <a:cs typeface="Courier New"/>
              </a:rPr>
              <a:t>&lt;/label&gt;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10"/>
              </a:spcBef>
              <a:tabLst>
                <a:tab pos="2711450" algn="l"/>
              </a:tabLst>
            </a:pPr>
            <a:r>
              <a:rPr dirty="0" sz="1050" spc="-5">
                <a:latin typeface="Courier New"/>
                <a:cs typeface="Courier New"/>
              </a:rPr>
              <a:t>&lt;input </a:t>
            </a:r>
            <a:r>
              <a:rPr dirty="0" sz="1050" spc="-10">
                <a:latin typeface="Courier New"/>
                <a:cs typeface="Courier New"/>
              </a:rPr>
              <a:t>type="radio"</a:t>
            </a:r>
            <a:r>
              <a:rPr dirty="0" sz="1050" spc="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name="sex"	</a:t>
            </a:r>
            <a:r>
              <a:rPr dirty="0" sz="1050" spc="-5">
                <a:solidFill>
                  <a:srgbClr val="FF0000"/>
                </a:solidFill>
                <a:latin typeface="Courier New"/>
                <a:cs typeface="Courier New"/>
              </a:rPr>
              <a:t>id="sex"</a:t>
            </a:r>
            <a:r>
              <a:rPr dirty="0" sz="1050" spc="-11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Courier New"/>
                <a:cs typeface="Courier New"/>
              </a:rPr>
              <a:t>/</a:t>
            </a:r>
            <a:r>
              <a:rPr dirty="0" sz="1050" spc="-5">
                <a:latin typeface="Courier New"/>
                <a:cs typeface="Courier New"/>
              </a:rPr>
              <a:t>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3580891"/>
            <a:ext cx="387159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核心：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&lt;label&gt;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标签的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for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属性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应当与相关元素的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id</a:t>
            </a:r>
            <a:r>
              <a:rPr dirty="0" sz="1050" spc="-1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属性相同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6476365" cy="1567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3.4.2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&lt;label&gt;</a:t>
            </a:r>
            <a:r>
              <a:rPr dirty="0" sz="1800" spc="-5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标签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&lt;label&gt;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元素定义标注（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）。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50500"/>
              </a:lnSpc>
              <a:spcBef>
                <a:spcPts val="790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&lt;label&gt;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标签用于绑定一个表单元素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当点击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&lt;label&gt;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标签内的文本时，浏览器就会自动将焦点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光标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转到或者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选择对应的表单元素上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用来增加用户体验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448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6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表单控件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430273"/>
            <a:ext cx="590042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在表单域中可以定义各种表单元素，这些表单元素就是允许用户在表单中输入或者选择的内容控件。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接下来我们讲解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输入表单元素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select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下拉表单元素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 startAt="2"/>
            </a:pP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textarea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文本域元素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288249"/>
            <a:ext cx="6930390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在页面中，如果有多个选项让用户选择，并且想要节约页面空间时，我们可以使用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&lt;select&gt;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标签控件定义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下 </a:t>
            </a:r>
            <a:r>
              <a:rPr dirty="0" sz="1050" spc="-1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拉列表。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1532" y="2144102"/>
            <a:ext cx="1442593" cy="268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6096" y="877570"/>
            <a:ext cx="26409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3.4.3 </a:t>
            </a:r>
            <a:r>
              <a:rPr dirty="0" sz="1800" spc="-10" b="1">
                <a:solidFill>
                  <a:srgbClr val="585858"/>
                </a:solidFill>
                <a:latin typeface="微软雅黑"/>
                <a:cs typeface="微软雅黑"/>
              </a:rPr>
              <a:t>&lt;select&gt;</a:t>
            </a:r>
            <a:r>
              <a:rPr dirty="0" sz="1800" spc="-2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6409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3.4.3 </a:t>
            </a:r>
            <a:r>
              <a:rPr dirty="0" sz="1800" spc="-10" b="1">
                <a:solidFill>
                  <a:srgbClr val="585858"/>
                </a:solidFill>
                <a:latin typeface="微软雅黑"/>
                <a:cs typeface="微软雅黑"/>
              </a:rPr>
              <a:t>&lt;select&gt;</a:t>
            </a:r>
            <a:r>
              <a:rPr dirty="0" sz="1800" spc="-2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369059"/>
            <a:ext cx="6760209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在页面中，如果有多个选项让用户选择，并且想要节约页面空间时，我们可以使用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&lt;select&gt;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标签控件定义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下拉列表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7991" y="2047239"/>
            <a:ext cx="6518275" cy="1563370"/>
          </a:xfrm>
          <a:custGeom>
            <a:avLst/>
            <a:gdLst/>
            <a:ahLst/>
            <a:cxnLst/>
            <a:rect l="l" t="t" r="r" b="b"/>
            <a:pathLst>
              <a:path w="6518275" h="1563370">
                <a:moveTo>
                  <a:pt x="0" y="1563116"/>
                </a:moveTo>
                <a:lnTo>
                  <a:pt x="6518021" y="1563116"/>
                </a:lnTo>
                <a:lnTo>
                  <a:pt x="6518021" y="0"/>
                </a:lnTo>
                <a:lnTo>
                  <a:pt x="0" y="0"/>
                </a:lnTo>
                <a:lnTo>
                  <a:pt x="0" y="1563116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7991" y="2047239"/>
            <a:ext cx="6518275" cy="15633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algn="ctr" marR="5531485">
              <a:lnSpc>
                <a:spcPct val="100000"/>
              </a:lnSpc>
              <a:spcBef>
                <a:spcPts val="840"/>
              </a:spcBef>
            </a:pPr>
            <a:r>
              <a:rPr dirty="0" sz="1050" spc="-5">
                <a:latin typeface="Courier New"/>
                <a:cs typeface="Courier New"/>
              </a:rPr>
              <a:t>&lt;select&gt;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50"/>
              </a:spcBef>
            </a:pPr>
            <a:r>
              <a:rPr dirty="0" sz="1050" spc="-5">
                <a:latin typeface="Courier New"/>
                <a:cs typeface="Courier New"/>
              </a:rPr>
              <a:t>&lt;option&gt;</a:t>
            </a:r>
            <a:r>
              <a:rPr dirty="0" sz="1050" spc="-5">
                <a:latin typeface="宋体"/>
                <a:cs typeface="宋体"/>
              </a:rPr>
              <a:t>选项</a:t>
            </a:r>
            <a:r>
              <a:rPr dirty="0" sz="1050" spc="-5">
                <a:latin typeface="Courier New"/>
                <a:cs typeface="Courier New"/>
              </a:rPr>
              <a:t>1&lt;/option&gt;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&lt;option&gt;</a:t>
            </a:r>
            <a:r>
              <a:rPr dirty="0" sz="1050" spc="-5">
                <a:latin typeface="宋体"/>
                <a:cs typeface="宋体"/>
              </a:rPr>
              <a:t>选项</a:t>
            </a:r>
            <a:r>
              <a:rPr dirty="0" sz="1050" spc="-5">
                <a:latin typeface="Courier New"/>
                <a:cs typeface="Courier New"/>
              </a:rPr>
              <a:t>2&lt;/option&gt;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&lt;option&gt;</a:t>
            </a:r>
            <a:r>
              <a:rPr dirty="0" sz="1050" spc="-5">
                <a:latin typeface="宋体"/>
                <a:cs typeface="宋体"/>
              </a:rPr>
              <a:t>选项</a:t>
            </a:r>
            <a:r>
              <a:rPr dirty="0" sz="1050" spc="-5">
                <a:latin typeface="Courier New"/>
                <a:cs typeface="Courier New"/>
              </a:rPr>
              <a:t>3&lt;/option&gt;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10"/>
              </a:spcBef>
            </a:pPr>
            <a:r>
              <a:rPr dirty="0" sz="1050" spc="-10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&lt;/select&gt;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3854348"/>
            <a:ext cx="472821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&lt;select&gt;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中至少包含一对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&lt;option&gt;</a:t>
            </a:r>
            <a:r>
              <a:rPr dirty="0" sz="1050" spc="-1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΢"/>
              <a:buAutoNum type="arabicPeriod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&lt;option&gt;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中定义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selected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=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“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selected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"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时，当前项即为默认选中项。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74064" y="1324228"/>
            <a:ext cx="6130925" cy="1877695"/>
          </a:xfrm>
          <a:custGeom>
            <a:avLst/>
            <a:gdLst/>
            <a:ahLst/>
            <a:cxnLst/>
            <a:rect l="l" t="t" r="r" b="b"/>
            <a:pathLst>
              <a:path w="6130925" h="1877695">
                <a:moveTo>
                  <a:pt x="0" y="1877441"/>
                </a:moveTo>
                <a:lnTo>
                  <a:pt x="6130924" y="1877441"/>
                </a:lnTo>
                <a:lnTo>
                  <a:pt x="6130924" y="0"/>
                </a:lnTo>
                <a:lnTo>
                  <a:pt x="0" y="0"/>
                </a:lnTo>
                <a:lnTo>
                  <a:pt x="0" y="1877441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4064" y="1324228"/>
            <a:ext cx="6130925" cy="1877695"/>
          </a:xfrm>
          <a:prstGeom prst="rect">
            <a:avLst/>
          </a:prstGeom>
        </p:spPr>
        <p:txBody>
          <a:bodyPr wrap="square" lIns="0" tIns="540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950">
              <a:latin typeface="Times New Roman"/>
              <a:cs typeface="Times New Roman"/>
            </a:endParaRPr>
          </a:p>
          <a:p>
            <a:pPr algn="ctr" marR="522414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&lt;table&gt;</a:t>
            </a:r>
            <a:endParaRPr sz="1050">
              <a:latin typeface="Courier New"/>
              <a:cs typeface="Courier New"/>
            </a:endParaRPr>
          </a:p>
          <a:p>
            <a:pPr algn="ctr" marR="514477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&lt;tr&gt;</a:t>
            </a:r>
            <a:endParaRPr sz="105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&lt;td&gt;</a:t>
            </a:r>
            <a:r>
              <a:rPr dirty="0" sz="1050" spc="-5">
                <a:latin typeface="宋体"/>
                <a:cs typeface="宋体"/>
              </a:rPr>
              <a:t>单元格内的文字</a:t>
            </a:r>
            <a:r>
              <a:rPr dirty="0" sz="1050" spc="-5">
                <a:latin typeface="Courier New"/>
                <a:cs typeface="Courier New"/>
              </a:rPr>
              <a:t>&lt;/td&gt;</a:t>
            </a:r>
            <a:endParaRPr sz="105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&lt;/tr&gt;</a:t>
            </a:r>
            <a:endParaRPr sz="1050">
              <a:latin typeface="Courier New"/>
              <a:cs typeface="Courier New"/>
            </a:endParaRPr>
          </a:p>
          <a:p>
            <a:pPr algn="ctr" marR="5226685">
              <a:lnSpc>
                <a:spcPct val="100000"/>
              </a:lnSpc>
              <a:spcBef>
                <a:spcPts val="620"/>
              </a:spcBef>
            </a:pPr>
            <a:r>
              <a:rPr dirty="0" sz="1050" spc="-10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algn="ctr" marR="514477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&lt;/table&gt;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3294760"/>
            <a:ext cx="495998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&lt;table&gt; &lt;/table&gt;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是用于定义表格的标签。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&lt;tr&gt; &lt;/tr&gt;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标签用于定义表格中的行，必须嵌套在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&lt;table&gt;</a:t>
            </a:r>
            <a:r>
              <a:rPr dirty="0" sz="1050" spc="-1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&lt;/table&gt;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标签中。</a:t>
            </a:r>
            <a:endParaRPr sz="1050">
              <a:latin typeface="微软雅黑"/>
              <a:cs typeface="微软雅黑"/>
            </a:endParaRPr>
          </a:p>
          <a:p>
            <a:pPr marL="12700" marR="453390">
              <a:lnSpc>
                <a:spcPts val="2700"/>
              </a:lnSpc>
              <a:spcBef>
                <a:spcPts val="31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&lt;td&gt; &lt;/td&gt;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用于定义表格中的单元格，必须嵌套在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&lt;tr&gt;&lt;/tr&gt;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标签中。 </a:t>
            </a:r>
            <a:r>
              <a:rPr dirty="0" sz="1050" spc="-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字母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td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指表格数据（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table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data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），即数据单元格的内容。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表格的基本语法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2448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6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表单控件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430273"/>
            <a:ext cx="590042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在表单域中可以定义各种表单元素，这些表单元素就是允许用户在表单中输入或者选择的内容控件。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接下来我们讲解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input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输入表单元素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select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下拉表单元素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 startAt="2"/>
            </a:pP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2"/>
              <a:tabLst>
                <a:tab pos="24130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textarea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文本域元素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371727"/>
            <a:ext cx="662432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当用户输入内容较多的情况下，我们就不能使用文本框表单了，此时我们可以使用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&lt;textarea&gt;</a:t>
            </a:r>
            <a:r>
              <a:rPr dirty="0" sz="1050" spc="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标签。</a:t>
            </a:r>
            <a:endParaRPr sz="1050">
              <a:latin typeface="微软雅黑"/>
              <a:cs typeface="微软雅黑"/>
            </a:endParaRPr>
          </a:p>
          <a:p>
            <a:pPr marL="12700" marR="2062480">
              <a:lnSpc>
                <a:spcPct val="2133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在表单元素中，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&lt;textarea&gt;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标签是用于定义多行文本输入的控件。 </a:t>
            </a:r>
            <a:r>
              <a:rPr dirty="0" sz="1050" spc="-2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使用多行文本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输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入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控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件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输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入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更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多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字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该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控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件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常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见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于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言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板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评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论。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92925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&lt;textarea&gt;</a:t>
            </a:r>
            <a:r>
              <a:rPr dirty="0" sz="1800" spc="-5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797191" y="1759864"/>
            <a:ext cx="6569075" cy="942975"/>
          </a:xfrm>
          <a:custGeom>
            <a:avLst/>
            <a:gdLst/>
            <a:ahLst/>
            <a:cxnLst/>
            <a:rect l="l" t="t" r="r" b="b"/>
            <a:pathLst>
              <a:path w="6569075" h="942975">
                <a:moveTo>
                  <a:pt x="0" y="942568"/>
                </a:moveTo>
                <a:lnTo>
                  <a:pt x="6568821" y="942568"/>
                </a:lnTo>
                <a:lnTo>
                  <a:pt x="6568821" y="0"/>
                </a:lnTo>
                <a:lnTo>
                  <a:pt x="0" y="0"/>
                </a:lnTo>
                <a:lnTo>
                  <a:pt x="0" y="94256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191" y="1759864"/>
            <a:ext cx="6569075" cy="942975"/>
          </a:xfrm>
          <a:prstGeom prst="rect">
            <a:avLst/>
          </a:prstGeom>
        </p:spPr>
        <p:txBody>
          <a:bodyPr wrap="square" lIns="0" tIns="3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7"/>
              </a:spcBef>
            </a:pPr>
            <a:endParaRPr sz="10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&lt;textarea rows="3"</a:t>
            </a:r>
            <a:r>
              <a:rPr dirty="0" sz="1050" spc="-7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cols="20"&gt;</a:t>
            </a:r>
            <a:endParaRPr sz="1050">
              <a:latin typeface="Courier New"/>
              <a:cs typeface="Courier New"/>
            </a:endParaRPr>
          </a:p>
          <a:p>
            <a:pPr algn="ctr" marR="5365750">
              <a:lnSpc>
                <a:spcPct val="100000"/>
              </a:lnSpc>
              <a:spcBef>
                <a:spcPts val="645"/>
              </a:spcBef>
            </a:pPr>
            <a:r>
              <a:rPr dirty="0" sz="1050" spc="5">
                <a:latin typeface="宋体"/>
                <a:cs typeface="宋体"/>
              </a:rPr>
              <a:t>文本内容</a:t>
            </a:r>
            <a:endParaRPr sz="1050">
              <a:latin typeface="宋体"/>
              <a:cs typeface="宋体"/>
            </a:endParaRPr>
          </a:p>
          <a:p>
            <a:pPr marL="170815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&lt;/textarea&gt;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2982595"/>
            <a:ext cx="669734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&lt;textarea&gt;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标签可以轻松地创建多行文本输入框。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cols=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“每行中的字符数” ，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rows=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“显示的行数”，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我们在实际开发中不会使用，都是用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050" spc="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来改变大小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2929255" cy="739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3.4.4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&lt;textarea&gt;</a:t>
            </a:r>
            <a:r>
              <a:rPr dirty="0" sz="1800" spc="-5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00123"/>
            <a:ext cx="599948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表单元素我们学习了三</a:t>
            </a:r>
            <a:r>
              <a:rPr dirty="0" sz="1050">
                <a:latin typeface="微软雅黑"/>
                <a:cs typeface="微软雅黑"/>
              </a:rPr>
              <a:t>大组 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input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输入表单元素  </a:t>
            </a:r>
            <a:r>
              <a:rPr dirty="0" sz="1050" spc="-5">
                <a:solidFill>
                  <a:srgbClr val="4471C4"/>
                </a:solidFill>
                <a:latin typeface="微软雅黑"/>
                <a:cs typeface="微软雅黑"/>
              </a:rPr>
              <a:t>select </a:t>
            </a:r>
            <a:r>
              <a:rPr dirty="0" sz="1050" spc="5">
                <a:solidFill>
                  <a:srgbClr val="4471C4"/>
                </a:solidFill>
                <a:latin typeface="微软雅黑"/>
                <a:cs typeface="微软雅黑"/>
              </a:rPr>
              <a:t>下拉表单元素  </a:t>
            </a:r>
            <a:r>
              <a:rPr dirty="0" sz="1050">
                <a:solidFill>
                  <a:srgbClr val="6F2F9F"/>
                </a:solidFill>
                <a:latin typeface="微软雅黑"/>
                <a:cs typeface="微软雅黑"/>
              </a:rPr>
              <a:t>textarea</a:t>
            </a:r>
            <a:r>
              <a:rPr dirty="0" sz="1050" spc="-180">
                <a:solidFill>
                  <a:srgbClr val="6F2F9F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6F2F9F"/>
                </a:solidFill>
                <a:latin typeface="微软雅黑"/>
                <a:cs typeface="微软雅黑"/>
              </a:rPr>
              <a:t>文本域表单元素</a:t>
            </a:r>
            <a:r>
              <a:rPr dirty="0" sz="1050" spc="5">
                <a:solidFill>
                  <a:srgbClr val="6F2F9F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  </a:t>
            </a:r>
            <a:r>
              <a:rPr dirty="0" sz="1050">
                <a:latin typeface="微软雅黑"/>
                <a:cs typeface="微软雅黑"/>
              </a:rPr>
              <a:t>这三组表单元素都应该包含在</a:t>
            </a:r>
            <a:r>
              <a:rPr dirty="0" sz="1050">
                <a:latin typeface="微软雅黑"/>
                <a:cs typeface="微软雅黑"/>
              </a:rPr>
              <a:t>form</a:t>
            </a:r>
            <a:r>
              <a:rPr dirty="0" sz="1050">
                <a:latin typeface="微软雅黑"/>
                <a:cs typeface="微软雅黑"/>
              </a:rPr>
              <a:t>表单域里面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>
                <a:latin typeface="微软雅黑"/>
                <a:cs typeface="微软雅黑"/>
              </a:rPr>
              <a:t>并且有 </a:t>
            </a:r>
            <a:r>
              <a:rPr dirty="0" sz="1050">
                <a:latin typeface="微软雅黑"/>
                <a:cs typeface="微软雅黑"/>
              </a:rPr>
              <a:t>name</a:t>
            </a:r>
            <a:r>
              <a:rPr dirty="0" sz="1050" spc="-14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属性</a:t>
            </a:r>
            <a:r>
              <a:rPr dirty="0" sz="1050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表单元素几个总结点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2103" y="2243315"/>
            <a:ext cx="6569075" cy="2244725"/>
          </a:xfrm>
          <a:custGeom>
            <a:avLst/>
            <a:gdLst/>
            <a:ahLst/>
            <a:cxnLst/>
            <a:rect l="l" t="t" r="r" b="b"/>
            <a:pathLst>
              <a:path w="6569075" h="2244725">
                <a:moveTo>
                  <a:pt x="0" y="2244598"/>
                </a:moveTo>
                <a:lnTo>
                  <a:pt x="6568821" y="2244598"/>
                </a:lnTo>
                <a:lnTo>
                  <a:pt x="6568821" y="0"/>
                </a:lnTo>
                <a:lnTo>
                  <a:pt x="0" y="0"/>
                </a:lnTo>
                <a:lnTo>
                  <a:pt x="0" y="224459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2103" y="2243315"/>
            <a:ext cx="6569075" cy="2244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050">
                <a:latin typeface="Cambria Math"/>
                <a:cs typeface="Cambria Math"/>
              </a:rPr>
              <a:t>&lt;form&gt;</a:t>
            </a:r>
            <a:endParaRPr sz="1050">
              <a:latin typeface="Cambria Math"/>
              <a:cs typeface="Cambria Math"/>
            </a:endParaRPr>
          </a:p>
          <a:p>
            <a:pPr marL="438784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ambria Math"/>
                <a:cs typeface="Cambria Math"/>
              </a:rPr>
              <a:t>&lt;input type=</a:t>
            </a:r>
            <a:r>
              <a:rPr dirty="0" sz="1050">
                <a:latin typeface="Cambria Math"/>
                <a:cs typeface="Cambria Math"/>
              </a:rPr>
              <a:t>“text </a:t>
            </a:r>
            <a:r>
              <a:rPr dirty="0" sz="1050">
                <a:latin typeface="Cambria Math"/>
                <a:cs typeface="Cambria Math"/>
              </a:rPr>
              <a:t>"</a:t>
            </a:r>
            <a:r>
              <a:rPr dirty="0" sz="1050" spc="-140">
                <a:latin typeface="Cambria Math"/>
                <a:cs typeface="Cambria Math"/>
              </a:rPr>
              <a:t> </a:t>
            </a:r>
            <a:r>
              <a:rPr dirty="0" sz="1050">
                <a:latin typeface="Cambria Math"/>
                <a:cs typeface="Cambria Math"/>
              </a:rPr>
              <a:t>name=“username”</a:t>
            </a:r>
            <a:r>
              <a:rPr dirty="0" sz="1050">
                <a:latin typeface="Cambria Math"/>
                <a:cs typeface="Cambria Math"/>
              </a:rPr>
              <a:t>&gt;</a:t>
            </a:r>
            <a:endParaRPr sz="1050">
              <a:latin typeface="Cambria Math"/>
              <a:cs typeface="Cambria Math"/>
            </a:endParaRPr>
          </a:p>
          <a:p>
            <a:pPr marL="438784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ambria Math"/>
                <a:cs typeface="Cambria Math"/>
              </a:rPr>
              <a:t>&lt;select</a:t>
            </a:r>
            <a:r>
              <a:rPr dirty="0" sz="1050" spc="-120">
                <a:latin typeface="Cambria Math"/>
                <a:cs typeface="Cambria Math"/>
              </a:rPr>
              <a:t> </a:t>
            </a:r>
            <a:r>
              <a:rPr dirty="0" sz="1050">
                <a:latin typeface="Cambria Math"/>
                <a:cs typeface="Cambria Math"/>
              </a:rPr>
              <a:t>name=“</a:t>
            </a:r>
            <a:r>
              <a:rPr dirty="0" sz="1050">
                <a:latin typeface="Cambria Math"/>
                <a:cs typeface="Cambria Math"/>
              </a:rPr>
              <a:t>jiguan</a:t>
            </a:r>
            <a:r>
              <a:rPr dirty="0" sz="1050">
                <a:latin typeface="Cambria Math"/>
                <a:cs typeface="Cambria Math"/>
              </a:rPr>
              <a:t>”&gt;</a:t>
            </a:r>
            <a:endParaRPr sz="1050">
              <a:latin typeface="Cambria Math"/>
              <a:cs typeface="Cambria Math"/>
            </a:endParaRPr>
          </a:p>
          <a:p>
            <a:pPr marL="52451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ambria Math"/>
                <a:cs typeface="Cambria Math"/>
              </a:rPr>
              <a:t>&lt;option&gt;</a:t>
            </a:r>
            <a:r>
              <a:rPr dirty="0" sz="1050">
                <a:latin typeface="宋体"/>
                <a:cs typeface="宋体"/>
              </a:rPr>
              <a:t>北京</a:t>
            </a:r>
            <a:r>
              <a:rPr dirty="0" sz="1050">
                <a:latin typeface="Cambria Math"/>
                <a:cs typeface="Cambria Math"/>
              </a:rPr>
              <a:t>&lt;/option&gt;</a:t>
            </a:r>
            <a:endParaRPr sz="1050">
              <a:latin typeface="Cambria Math"/>
              <a:cs typeface="Cambria Math"/>
            </a:endParaRPr>
          </a:p>
          <a:p>
            <a:pPr marL="438784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ambria Math"/>
                <a:cs typeface="Cambria Math"/>
              </a:rPr>
              <a:t>&lt;/select&gt;</a:t>
            </a:r>
            <a:endParaRPr sz="1050">
              <a:latin typeface="Cambria Math"/>
              <a:cs typeface="Cambria Math"/>
            </a:endParaRPr>
          </a:p>
          <a:p>
            <a:pPr marL="438784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ambria Math"/>
                <a:cs typeface="Cambria Math"/>
              </a:rPr>
              <a:t>&lt;textarea name=</a:t>
            </a:r>
            <a:r>
              <a:rPr dirty="0" sz="1050" spc="-145">
                <a:latin typeface="Cambria Math"/>
                <a:cs typeface="Cambria Math"/>
              </a:rPr>
              <a:t> </a:t>
            </a:r>
            <a:r>
              <a:rPr dirty="0" sz="1050">
                <a:latin typeface="Cambria Math"/>
                <a:cs typeface="Cambria Math"/>
              </a:rPr>
              <a:t>"message"&gt;&lt;/textarea&gt;</a:t>
            </a:r>
            <a:endParaRPr sz="1050">
              <a:latin typeface="Cambria Math"/>
              <a:cs typeface="Cambria Math"/>
            </a:endParaRPr>
          </a:p>
          <a:p>
            <a:pPr marL="91440">
              <a:lnSpc>
                <a:spcPct val="100000"/>
              </a:lnSpc>
              <a:spcBef>
                <a:spcPts val="620"/>
              </a:spcBef>
            </a:pPr>
            <a:r>
              <a:rPr dirty="0" sz="1050">
                <a:latin typeface="Cambria Math"/>
                <a:cs typeface="Cambria Math"/>
              </a:rPr>
              <a:t>&lt;/form&gt;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表单标签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1500123"/>
            <a:ext cx="1812289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有三个名字非常相似的标签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1841500"/>
            <a:ext cx="65659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(1)</a:t>
            </a:r>
            <a:r>
              <a:rPr dirty="0" sz="1050" spc="6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表单域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96" y="2183129"/>
            <a:ext cx="65659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(2)</a:t>
            </a:r>
            <a:r>
              <a:rPr dirty="0" sz="1050" spc="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文件域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4330" y="1841500"/>
            <a:ext cx="314134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7752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form	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提交区域内表单元素给后台服务器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42595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file	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是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input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type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属性值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-1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上传文件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096" y="2526029"/>
            <a:ext cx="475805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434465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(3)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文本域 </a:t>
            </a:r>
            <a:r>
              <a:rPr dirty="0" sz="1050" spc="1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textarea	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使用场景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可以输入多行文字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比如留言板</a:t>
            </a:r>
            <a:r>
              <a:rPr dirty="0" sz="1050" spc="1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网站介绍等…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</a:t>
            </a:r>
            <a:r>
              <a:rPr dirty="0" sz="1050" spc="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我们当前阶段不需要提交表单元素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所以我们只负责表单元素的外观形态即可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096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表单元素几个总结点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9009" y="1581784"/>
            <a:ext cx="100711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6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表格标签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9009" y="2008504"/>
            <a:ext cx="10071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列表标签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表单标签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7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查阅文档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7" name="object 7"/>
          <p:cNvSpPr/>
          <p:nvPr/>
        </p:nvSpPr>
        <p:spPr>
          <a:xfrm>
            <a:off x="853439" y="100653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6096" y="1052067"/>
            <a:ext cx="2096135" cy="1700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6096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</a:t>
            </a:r>
            <a:r>
              <a:rPr dirty="0" sz="1400" spc="-10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注册页面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综合案例主要练习今日所学标签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表格标签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可以让内容排列整齐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列表标签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表单标签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75048" y="942936"/>
            <a:ext cx="4098671" cy="3804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9579" y="2845981"/>
            <a:ext cx="1652396" cy="2079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9009" y="1581784"/>
            <a:ext cx="1007110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6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表格标签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9009" y="2008504"/>
            <a:ext cx="10071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列表标签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6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表单标签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</a:t>
            </a:r>
            <a:r>
              <a:rPr dirty="0" sz="1400" spc="-77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6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查阅文档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查阅文档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8100" y="1041019"/>
            <a:ext cx="2980690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经常查阅文档是一个非常好的学习习惯。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推荐的网址：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百度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2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 u="sng">
                <a:solidFill>
                  <a:srgbClr val="0462C1"/>
                </a:solidFill>
                <a:latin typeface="微软雅黑"/>
                <a:cs typeface="微软雅黑"/>
                <a:hlinkClick r:id="rId3"/>
              </a:rPr>
              <a:t>http://www.baidu.com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52525"/>
              </a:buClr>
              <a:buFont typeface="Wingdings"/>
              <a:buChar char=""/>
            </a:pPr>
            <a:endParaRPr sz="125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W3C :</a:t>
            </a:r>
            <a:r>
              <a:rPr dirty="0" sz="1050" spc="2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 u="sng">
                <a:solidFill>
                  <a:srgbClr val="0462C1"/>
                </a:solidFill>
                <a:latin typeface="微软雅黑"/>
                <a:cs typeface="微软雅黑"/>
                <a:hlinkClick r:id="rId4"/>
              </a:rPr>
              <a:t>http://www.w3school.com.cn</a:t>
            </a:r>
            <a:r>
              <a:rPr dirty="0" sz="1050" spc="-5" u="sng">
                <a:solidFill>
                  <a:srgbClr val="0462C1"/>
                </a:solidFill>
                <a:latin typeface="微软雅黑"/>
                <a:cs typeface="微软雅黑"/>
                <a:hlinkClick r:id="rId4"/>
              </a:rPr>
              <a:t>/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Wingdings"/>
              <a:buChar char=""/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MDN: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https://developer.mozilla.org/zh-CN/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/>
          <p:nvPr/>
        </p:nvSpPr>
        <p:spPr>
          <a:xfrm>
            <a:off x="837463" y="2028570"/>
            <a:ext cx="6320155" cy="1840864"/>
          </a:xfrm>
          <a:custGeom>
            <a:avLst/>
            <a:gdLst/>
            <a:ahLst/>
            <a:cxnLst/>
            <a:rect l="l" t="t" r="r" b="b"/>
            <a:pathLst>
              <a:path w="6320155" h="1840864">
                <a:moveTo>
                  <a:pt x="0" y="1840738"/>
                </a:moveTo>
                <a:lnTo>
                  <a:pt x="6319774" y="1840738"/>
                </a:lnTo>
                <a:lnTo>
                  <a:pt x="6319774" y="0"/>
                </a:lnTo>
                <a:lnTo>
                  <a:pt x="0" y="0"/>
                </a:lnTo>
                <a:lnTo>
                  <a:pt x="0" y="184073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7463" y="2028570"/>
            <a:ext cx="6320155" cy="1840864"/>
          </a:xfrm>
          <a:prstGeom prst="rect">
            <a:avLst/>
          </a:prstGeom>
        </p:spPr>
        <p:txBody>
          <a:bodyPr wrap="square" lIns="0" tIns="17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"/>
              </a:spcBef>
            </a:pPr>
            <a:endParaRPr sz="850">
              <a:latin typeface="Times New Roman"/>
              <a:cs typeface="Times New Roman"/>
            </a:endParaRPr>
          </a:p>
          <a:p>
            <a:pPr algn="ctr" marR="541274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&lt;table&gt;</a:t>
            </a:r>
            <a:endParaRPr sz="1050">
              <a:latin typeface="Courier New"/>
              <a:cs typeface="Courier New"/>
            </a:endParaRPr>
          </a:p>
          <a:p>
            <a:pPr algn="ctr" marR="5334000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&lt;tr&gt;</a:t>
            </a:r>
            <a:endParaRPr sz="105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645"/>
              </a:spcBef>
            </a:pPr>
            <a:r>
              <a:rPr dirty="0" sz="1050" spc="-5" b="1">
                <a:latin typeface="Courier New"/>
                <a:cs typeface="Courier New"/>
              </a:rPr>
              <a:t>&lt;th&gt;</a:t>
            </a:r>
            <a:r>
              <a:rPr dirty="0" sz="1050" spc="-5" b="1">
                <a:latin typeface="宋体"/>
                <a:cs typeface="宋体"/>
              </a:rPr>
              <a:t>姓名</a:t>
            </a:r>
            <a:r>
              <a:rPr dirty="0" sz="1050" spc="-5" b="1">
                <a:latin typeface="Courier New"/>
                <a:cs typeface="Courier New"/>
              </a:rPr>
              <a:t>&lt;/th&gt;</a:t>
            </a:r>
            <a:endParaRPr sz="1050">
              <a:latin typeface="Courier New"/>
              <a:cs typeface="Courier New"/>
            </a:endParaRPr>
          </a:p>
          <a:p>
            <a:pPr marL="487680">
              <a:lnSpc>
                <a:spcPct val="100000"/>
              </a:lnSpc>
              <a:spcBef>
                <a:spcPts val="615"/>
              </a:spcBef>
            </a:pPr>
            <a:r>
              <a:rPr dirty="0" sz="1050" spc="-5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&lt;/tr&gt;</a:t>
            </a:r>
            <a:endParaRPr sz="1050">
              <a:latin typeface="Courier New"/>
              <a:cs typeface="Courier New"/>
            </a:endParaRPr>
          </a:p>
          <a:p>
            <a:pPr algn="ctr" marR="5415280">
              <a:lnSpc>
                <a:spcPct val="100000"/>
              </a:lnSpc>
              <a:spcBef>
                <a:spcPts val="620"/>
              </a:spcBef>
            </a:pPr>
            <a:r>
              <a:rPr dirty="0" sz="1050" spc="-10">
                <a:latin typeface="Courier New"/>
                <a:cs typeface="Courier New"/>
              </a:rPr>
              <a:t>...</a:t>
            </a:r>
            <a:endParaRPr sz="1050">
              <a:latin typeface="Courier New"/>
              <a:cs typeface="Courier New"/>
            </a:endParaRPr>
          </a:p>
          <a:p>
            <a:pPr algn="ctr" marR="533336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&lt;/table&gt;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0019" y="4025125"/>
            <a:ext cx="4134738" cy="803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096" y="877570"/>
            <a:ext cx="5130800" cy="971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表头单元格标签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一般表头单元格位于表格的第一行或第一列，表头单元格里面的文本内容加粗居中显示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&lt;th&gt;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标签表示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表格的表头部分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(table head</a:t>
            </a:r>
            <a:r>
              <a:rPr dirty="0" sz="1050" spc="-1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的缩写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5612130" cy="971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表头单元格标签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Pink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老师总结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表头单元格也是单元格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常用于表格第一行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突出重要性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表头单元格里面的文字会加粗居中显示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096" y="877570"/>
            <a:ext cx="4116070" cy="1669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表格属性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99"/>
              </a:lnSpc>
              <a:spcBef>
                <a:spcPts val="110"/>
              </a:spcBef>
            </a:pPr>
            <a:r>
              <a:rPr dirty="0" sz="1050">
                <a:latin typeface="微软雅黑"/>
                <a:cs typeface="微软雅黑"/>
              </a:rPr>
              <a:t>表格标签这部分属性我们实际开发我们不常用，后面通过</a:t>
            </a:r>
            <a:r>
              <a:rPr dirty="0" sz="1050" spc="-6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CSS</a:t>
            </a:r>
            <a:r>
              <a:rPr dirty="0" sz="1050" spc="-6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来设置</a:t>
            </a:r>
            <a:r>
              <a:rPr dirty="0" sz="1050">
                <a:latin typeface="微软雅黑"/>
                <a:cs typeface="微软雅黑"/>
              </a:rPr>
              <a:t>. </a:t>
            </a:r>
            <a:r>
              <a:rPr dirty="0" sz="1050" spc="-22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目的有</a:t>
            </a:r>
            <a:r>
              <a:rPr dirty="0" sz="1050">
                <a:latin typeface="微软雅黑"/>
                <a:cs typeface="微软雅黑"/>
              </a:rPr>
              <a:t>2</a:t>
            </a:r>
            <a:r>
              <a:rPr dirty="0" sz="1050">
                <a:latin typeface="微软雅黑"/>
                <a:cs typeface="微软雅黑"/>
              </a:rPr>
              <a:t>个</a:t>
            </a:r>
            <a:r>
              <a:rPr dirty="0" sz="1050"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1.   </a:t>
            </a:r>
            <a:r>
              <a:rPr dirty="0" sz="1050">
                <a:latin typeface="微软雅黑"/>
                <a:cs typeface="微软雅黑"/>
              </a:rPr>
              <a:t>记住这些英语单词</a:t>
            </a:r>
            <a:r>
              <a:rPr dirty="0" sz="1050">
                <a:latin typeface="微软雅黑"/>
                <a:cs typeface="微软雅黑"/>
              </a:rPr>
              <a:t>,</a:t>
            </a:r>
            <a:r>
              <a:rPr dirty="0" sz="1050">
                <a:latin typeface="微软雅黑"/>
                <a:cs typeface="微软雅黑"/>
              </a:rPr>
              <a:t>后面 </a:t>
            </a:r>
            <a:r>
              <a:rPr dirty="0" sz="1050">
                <a:latin typeface="微软雅黑"/>
                <a:cs typeface="微软雅黑"/>
              </a:rPr>
              <a:t>CSS</a:t>
            </a:r>
            <a:r>
              <a:rPr dirty="0" sz="1050" spc="-12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会使用</a:t>
            </a:r>
            <a:r>
              <a:rPr dirty="0" sz="1050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2. </a:t>
            </a:r>
            <a:r>
              <a:rPr dirty="0" sz="1050" spc="22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直观感受表格的外观形态</a:t>
            </a:r>
            <a:r>
              <a:rPr dirty="0" sz="1050"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7191" y="3087700"/>
            <a:ext cx="6199377" cy="1826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表格标签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2733" y="1052067"/>
            <a:ext cx="15024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</a:t>
            </a:r>
            <a:r>
              <a:rPr dirty="0" sz="1400" spc="-9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小说排行榜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643" y="100653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5267" y="1511947"/>
            <a:ext cx="4637658" cy="2465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2020-10-08T22:59:39Z</dcterms:created>
  <dcterms:modified xsi:type="dcterms:W3CDTF">2020-10-08T22:59:39Z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2020-10-08T00:00:00Z</vt:filetime>
  </property>
</Properties>
</file>